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59" r:id="rId5"/>
    <p:sldId id="276" r:id="rId6"/>
    <p:sldId id="272" r:id="rId7"/>
    <p:sldId id="273" r:id="rId8"/>
    <p:sldId id="265" r:id="rId9"/>
    <p:sldId id="267" r:id="rId10"/>
    <p:sldId id="268" r:id="rId11"/>
    <p:sldId id="274" r:id="rId12"/>
    <p:sldId id="269" r:id="rId13"/>
    <p:sldId id="270" r:id="rId14"/>
    <p:sldId id="277"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5"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457D-5894-4BD0-948C-5B79D97CE3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226633-77DC-479A-AE5C-CFF14B528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ECE5D6-C7B5-492E-BE5A-48D954CF2819}"/>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5" name="Footer Placeholder 4">
            <a:extLst>
              <a:ext uri="{FF2B5EF4-FFF2-40B4-BE49-F238E27FC236}">
                <a16:creationId xmlns:a16="http://schemas.microsoft.com/office/drawing/2014/main" id="{EC58E4A3-F7AE-4757-8A87-0FDB89660D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8C700B-376E-4AC3-90DC-4A6FD948AE23}"/>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137816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D7C6-4EEF-4123-8480-94E2787BB8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69A9BA-364C-4D0F-AEF6-48A8377713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82789F-290C-4D60-9184-2E68D1FECED8}"/>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5" name="Footer Placeholder 4">
            <a:extLst>
              <a:ext uri="{FF2B5EF4-FFF2-40B4-BE49-F238E27FC236}">
                <a16:creationId xmlns:a16="http://schemas.microsoft.com/office/drawing/2014/main" id="{F16FD377-66AA-48C3-A60B-A3EDCEE0CB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7A903D-A6E3-4559-BD76-579D7DC86385}"/>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136397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28ED0-456A-4603-B6BF-40A5A5002B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D78610-7F66-4DC6-B711-AFAD66277B7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6060AB-EA5E-404E-B9B9-AACD753C0DBA}"/>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5" name="Footer Placeholder 4">
            <a:extLst>
              <a:ext uri="{FF2B5EF4-FFF2-40B4-BE49-F238E27FC236}">
                <a16:creationId xmlns:a16="http://schemas.microsoft.com/office/drawing/2014/main" id="{64407324-DBEF-4F86-8B3E-E0F411FED2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E5BA9E-ED46-4D65-935B-CDE671182F07}"/>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248023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2606-5D76-435F-8C1B-B311089697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18E500-7831-4FB1-A3D3-0C97F81B22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F9F0A4-03FE-4B49-8747-537A0C207C7C}"/>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5" name="Footer Placeholder 4">
            <a:extLst>
              <a:ext uri="{FF2B5EF4-FFF2-40B4-BE49-F238E27FC236}">
                <a16:creationId xmlns:a16="http://schemas.microsoft.com/office/drawing/2014/main" id="{44243D96-50A4-471B-A2AD-2B9BB295D6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4774C6-9B7E-4D7F-9C78-80ADB4A28B3C}"/>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3530201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ECF1-008C-488C-B857-1E8DB18C6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3F6337-C460-4813-ABD5-E9DFCDE558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DE7C88-B03D-4F2C-859B-8044A7998EC1}"/>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5" name="Footer Placeholder 4">
            <a:extLst>
              <a:ext uri="{FF2B5EF4-FFF2-40B4-BE49-F238E27FC236}">
                <a16:creationId xmlns:a16="http://schemas.microsoft.com/office/drawing/2014/main" id="{852CC952-8AE0-46F7-9C8D-7322DDF2B7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BB848E-A432-42E0-B0AB-5C3D2D540FE3}"/>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352920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E959-8BBE-4714-8AA8-3AE74E319E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95B4FD-1A19-4ECC-80CB-65B2B69257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9D1318-CFD6-41D8-A59B-FB5992CEB9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4649DD-E5DF-4690-BA52-EB2C521A27C6}"/>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6" name="Footer Placeholder 5">
            <a:extLst>
              <a:ext uri="{FF2B5EF4-FFF2-40B4-BE49-F238E27FC236}">
                <a16:creationId xmlns:a16="http://schemas.microsoft.com/office/drawing/2014/main" id="{9D12B077-C6E8-4BD9-BC59-DA1780FEA7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0748DB-1197-4E96-B790-5A1DD54B9A0C}"/>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276061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B29F4-3BAA-4E30-9D42-6B907A5DBD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0CEA98-DE4C-488B-AFE1-A8855DC91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10EB47-2458-4C0A-BFFE-986268CB8E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BE1D3E-E3B0-4640-9975-26B0E363B8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8270E8-7509-43FF-9D05-7BDF7423E1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5BA1A6-AFF1-442F-878F-C46107E7A373}"/>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8" name="Footer Placeholder 7">
            <a:extLst>
              <a:ext uri="{FF2B5EF4-FFF2-40B4-BE49-F238E27FC236}">
                <a16:creationId xmlns:a16="http://schemas.microsoft.com/office/drawing/2014/main" id="{4BE2EE42-E4CA-44AC-A404-99B6748219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41B943-31E4-4C9E-9A46-C96626565D07}"/>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68267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7516-7793-40E1-B5E0-6F47B249B8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9E9F08-0371-4E15-AED3-909003E1AEFB}"/>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4" name="Footer Placeholder 3">
            <a:extLst>
              <a:ext uri="{FF2B5EF4-FFF2-40B4-BE49-F238E27FC236}">
                <a16:creationId xmlns:a16="http://schemas.microsoft.com/office/drawing/2014/main" id="{D396B6B0-61F5-420B-B95E-A1335FF094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C3D8D2-4A2B-48BC-A895-6C8C6BF8AC9A}"/>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890832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CE57C-6DD5-47F3-8DE7-F77310D02200}"/>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3" name="Footer Placeholder 2">
            <a:extLst>
              <a:ext uri="{FF2B5EF4-FFF2-40B4-BE49-F238E27FC236}">
                <a16:creationId xmlns:a16="http://schemas.microsoft.com/office/drawing/2014/main" id="{E9FA3A28-16ED-4A81-930C-838C68468E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61AC37-36F5-44C5-84A0-0A149E47F279}"/>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3546403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E271-77D1-49C3-AA95-9373C10DB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3AEC40-9AF7-40F1-B3F3-32849B138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DBE1C6-94F4-45AA-8D11-991C89C1B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8E2A31-A6CD-4A57-ABB5-FD2D137A716D}"/>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6" name="Footer Placeholder 5">
            <a:extLst>
              <a:ext uri="{FF2B5EF4-FFF2-40B4-BE49-F238E27FC236}">
                <a16:creationId xmlns:a16="http://schemas.microsoft.com/office/drawing/2014/main" id="{92A4EA2D-9CC4-41D2-A69F-05A1CF37BA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DB3C87-B980-4D1F-B654-AA381460B714}"/>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45562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3BE2-E380-4CC3-AE74-5AAF8ABCA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AD7CE0-ABB3-41E2-A19F-8B07B19091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A30881-3FC6-4B53-82E4-2772FAB0F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D6FD06-3D15-4445-9859-2087412FCBD3}"/>
              </a:ext>
            </a:extLst>
          </p:cNvPr>
          <p:cNvSpPr>
            <a:spLocks noGrp="1"/>
          </p:cNvSpPr>
          <p:nvPr>
            <p:ph type="dt" sz="half" idx="10"/>
          </p:nvPr>
        </p:nvSpPr>
        <p:spPr/>
        <p:txBody>
          <a:bodyPr/>
          <a:lstStyle/>
          <a:p>
            <a:fld id="{331A0C5B-80B7-44BE-AD1A-0375A6FF1DEA}" type="datetimeFigureOut">
              <a:rPr lang="en-IN" smtClean="0"/>
              <a:t>11-04-2023</a:t>
            </a:fld>
            <a:endParaRPr lang="en-IN"/>
          </a:p>
        </p:txBody>
      </p:sp>
      <p:sp>
        <p:nvSpPr>
          <p:cNvPr id="6" name="Footer Placeholder 5">
            <a:extLst>
              <a:ext uri="{FF2B5EF4-FFF2-40B4-BE49-F238E27FC236}">
                <a16:creationId xmlns:a16="http://schemas.microsoft.com/office/drawing/2014/main" id="{2A05CA19-55EA-4821-9C2A-81A3DD5219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22593E-650E-4790-911F-F92563DF3A76}"/>
              </a:ext>
            </a:extLst>
          </p:cNvPr>
          <p:cNvSpPr>
            <a:spLocks noGrp="1"/>
          </p:cNvSpPr>
          <p:nvPr>
            <p:ph type="sldNum" sz="quarter" idx="12"/>
          </p:nvPr>
        </p:nvSpPr>
        <p:spPr/>
        <p:txBody>
          <a:bodyPr/>
          <a:lstStyle/>
          <a:p>
            <a:fld id="{62161D70-C42C-4F55-BE5E-702238CA6CC6}" type="slidenum">
              <a:rPr lang="en-IN" smtClean="0"/>
              <a:t>‹#›</a:t>
            </a:fld>
            <a:endParaRPr lang="en-IN"/>
          </a:p>
        </p:txBody>
      </p:sp>
    </p:spTree>
    <p:extLst>
      <p:ext uri="{BB962C8B-B14F-4D97-AF65-F5344CB8AC3E}">
        <p14:creationId xmlns:p14="http://schemas.microsoft.com/office/powerpoint/2010/main" val="2798952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58F905-BD19-4421-806D-381BCC4169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953509-39AD-4ABC-904C-17A61FBBB2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336D2E-AB5A-4478-9FE8-2440E86E78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1A0C5B-80B7-44BE-AD1A-0375A6FF1DEA}" type="datetimeFigureOut">
              <a:rPr lang="en-IN" smtClean="0"/>
              <a:t>11-04-2023</a:t>
            </a:fld>
            <a:endParaRPr lang="en-IN"/>
          </a:p>
        </p:txBody>
      </p:sp>
      <p:sp>
        <p:nvSpPr>
          <p:cNvPr id="5" name="Footer Placeholder 4">
            <a:extLst>
              <a:ext uri="{FF2B5EF4-FFF2-40B4-BE49-F238E27FC236}">
                <a16:creationId xmlns:a16="http://schemas.microsoft.com/office/drawing/2014/main" id="{20B876B9-17F3-490F-84CB-ED8509D20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DEDFF64-0761-4E32-A4CA-65D29FDEEF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61D70-C42C-4F55-BE5E-702238CA6CC6}" type="slidenum">
              <a:rPr lang="en-IN" smtClean="0"/>
              <a:t>‹#›</a:t>
            </a:fld>
            <a:endParaRPr lang="en-IN"/>
          </a:p>
        </p:txBody>
      </p:sp>
    </p:spTree>
    <p:extLst>
      <p:ext uri="{BB962C8B-B14F-4D97-AF65-F5344CB8AC3E}">
        <p14:creationId xmlns:p14="http://schemas.microsoft.com/office/powerpoint/2010/main" val="2241134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harshith-chowdary/Airline-Ticket-Booking-Syste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70372AA-12E1-4094-B31A-1B0F57FC3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90D7B63-DDBC-4FE2-A86C-8298A6DB348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47" y="0"/>
            <a:ext cx="12191999" cy="6858000"/>
          </a:xfrm>
          <a:prstGeom prst="rect">
            <a:avLst/>
          </a:prstGeom>
        </p:spPr>
      </p:pic>
      <p:sp>
        <p:nvSpPr>
          <p:cNvPr id="37" name="Rectangle 36">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2D8FC2-3DDA-4413-A7BB-ACD1EE1C184D}"/>
              </a:ext>
            </a:extLst>
          </p:cNvPr>
          <p:cNvSpPr>
            <a:spLocks noGrp="1"/>
          </p:cNvSpPr>
          <p:nvPr>
            <p:ph type="ctrTitle"/>
          </p:nvPr>
        </p:nvSpPr>
        <p:spPr>
          <a:xfrm>
            <a:off x="756794" y="4899449"/>
            <a:ext cx="10672316" cy="1576668"/>
          </a:xfrm>
        </p:spPr>
        <p:txBody>
          <a:bodyPr vert="horz" lIns="91440" tIns="45720" rIns="91440" bIns="45720" rtlCol="0" anchor="b">
            <a:normAutofit/>
          </a:bodyPr>
          <a:lstStyle/>
          <a:p>
            <a:pPr algn="l"/>
            <a:r>
              <a:rPr lang="en-US" sz="5200" dirty="0">
                <a:solidFill>
                  <a:srgbClr val="FFFFFF"/>
                </a:solidFill>
              </a:rPr>
              <a:t>AIRLINE TICKET BOOKING AND CONFIRMATION SYSTEM</a:t>
            </a:r>
          </a:p>
        </p:txBody>
      </p:sp>
      <p:sp>
        <p:nvSpPr>
          <p:cNvPr id="3" name="Subtitle 2">
            <a:extLst>
              <a:ext uri="{FF2B5EF4-FFF2-40B4-BE49-F238E27FC236}">
                <a16:creationId xmlns:a16="http://schemas.microsoft.com/office/drawing/2014/main" id="{34A90445-3B25-4F7A-9118-84F035F93E3A}"/>
              </a:ext>
            </a:extLst>
          </p:cNvPr>
          <p:cNvSpPr>
            <a:spLocks noGrp="1"/>
          </p:cNvSpPr>
          <p:nvPr>
            <p:ph type="subTitle" idx="1"/>
          </p:nvPr>
        </p:nvSpPr>
        <p:spPr>
          <a:xfrm>
            <a:off x="94247" y="139960"/>
            <a:ext cx="4234267" cy="1818310"/>
          </a:xfrm>
        </p:spPr>
        <p:txBody>
          <a:bodyPr vert="horz" lIns="91440" tIns="45720" rIns="91440" bIns="45720" rtlCol="0" anchor="t">
            <a:normAutofit/>
          </a:bodyPr>
          <a:lstStyle/>
          <a:p>
            <a:pPr algn="l"/>
            <a:r>
              <a:rPr lang="en-US" sz="1700" dirty="0">
                <a:solidFill>
                  <a:srgbClr val="FFFFFF"/>
                </a:solidFill>
              </a:rPr>
              <a:t>     By </a:t>
            </a:r>
          </a:p>
          <a:p>
            <a:pPr indent="-228600" algn="l">
              <a:buFont typeface="Arial" panose="020B0604020202020204" pitchFamily="34" charset="0"/>
              <a:buChar char="•"/>
            </a:pPr>
            <a:r>
              <a:rPr lang="en-US" sz="1700" dirty="0">
                <a:solidFill>
                  <a:srgbClr val="FFFFFF"/>
                </a:solidFill>
              </a:rPr>
              <a:t>Harshith Chowdary </a:t>
            </a:r>
            <a:r>
              <a:rPr lang="en-US" sz="1700" dirty="0" err="1">
                <a:solidFill>
                  <a:srgbClr val="FFFFFF"/>
                </a:solidFill>
              </a:rPr>
              <a:t>Meduri</a:t>
            </a:r>
            <a:r>
              <a:rPr lang="en-US" sz="1700" dirty="0">
                <a:solidFill>
                  <a:srgbClr val="FFFFFF"/>
                </a:solidFill>
              </a:rPr>
              <a:t> (21CS10042)</a:t>
            </a:r>
          </a:p>
          <a:p>
            <a:pPr indent="-228600" algn="l">
              <a:buFont typeface="Arial" panose="020B0604020202020204" pitchFamily="34" charset="0"/>
              <a:buChar char="•"/>
            </a:pPr>
            <a:r>
              <a:rPr lang="en-US" sz="1700" dirty="0" err="1">
                <a:solidFill>
                  <a:srgbClr val="FFFFFF"/>
                </a:solidFill>
              </a:rPr>
              <a:t>Vikhyath</a:t>
            </a:r>
            <a:r>
              <a:rPr lang="en-US" sz="1700" dirty="0">
                <a:solidFill>
                  <a:srgbClr val="FFFFFF"/>
                </a:solidFill>
              </a:rPr>
              <a:t> </a:t>
            </a:r>
            <a:r>
              <a:rPr lang="en-US" sz="1700" dirty="0" err="1">
                <a:solidFill>
                  <a:srgbClr val="FFFFFF"/>
                </a:solidFill>
              </a:rPr>
              <a:t>Gummadi</a:t>
            </a:r>
            <a:r>
              <a:rPr lang="en-US" sz="1700" dirty="0">
                <a:solidFill>
                  <a:srgbClr val="FFFFFF"/>
                </a:solidFill>
              </a:rPr>
              <a:t> (21CS10028)</a:t>
            </a:r>
          </a:p>
          <a:p>
            <a:pPr indent="-228600" algn="l">
              <a:buFont typeface="Arial" panose="020B0604020202020204" pitchFamily="34" charset="0"/>
              <a:buChar char="•"/>
            </a:pPr>
            <a:r>
              <a:rPr lang="en-US" sz="1700" dirty="0">
                <a:solidFill>
                  <a:srgbClr val="FFFFFF"/>
                </a:solidFill>
              </a:rPr>
              <a:t>Nihith Maddi (21CS10040)</a:t>
            </a:r>
          </a:p>
        </p:txBody>
      </p:sp>
    </p:spTree>
    <p:extLst>
      <p:ext uri="{BB962C8B-B14F-4D97-AF65-F5344CB8AC3E}">
        <p14:creationId xmlns:p14="http://schemas.microsoft.com/office/powerpoint/2010/main" val="164432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F186-DB44-47C9-BEF7-A9060BCC0CB0}"/>
              </a:ext>
            </a:extLst>
          </p:cNvPr>
          <p:cNvSpPr>
            <a:spLocks noGrp="1"/>
          </p:cNvSpPr>
          <p:nvPr>
            <p:ph type="title"/>
          </p:nvPr>
        </p:nvSpPr>
        <p:spPr>
          <a:xfrm>
            <a:off x="5958567" y="736091"/>
            <a:ext cx="5671457" cy="1188467"/>
          </a:xfrm>
        </p:spPr>
        <p:txBody>
          <a:bodyPr/>
          <a:lstStyle/>
          <a:p>
            <a:pPr algn="ctr"/>
            <a:r>
              <a:rPr lang="en-IN" dirty="0"/>
              <a:t>CHALLENGES</a:t>
            </a:r>
          </a:p>
        </p:txBody>
      </p:sp>
      <p:sp>
        <p:nvSpPr>
          <p:cNvPr id="3" name="Content Placeholder 2">
            <a:extLst>
              <a:ext uri="{FF2B5EF4-FFF2-40B4-BE49-F238E27FC236}">
                <a16:creationId xmlns:a16="http://schemas.microsoft.com/office/drawing/2014/main" id="{95C2EDE7-7159-462A-BDD8-26844E5BE61D}"/>
              </a:ext>
            </a:extLst>
          </p:cNvPr>
          <p:cNvSpPr>
            <a:spLocks noGrp="1"/>
          </p:cNvSpPr>
          <p:nvPr>
            <p:ph idx="1"/>
          </p:nvPr>
        </p:nvSpPr>
        <p:spPr>
          <a:xfrm>
            <a:off x="6686005" y="1924558"/>
            <a:ext cx="4667794" cy="3008883"/>
          </a:xfrm>
        </p:spPr>
        <p:txBody>
          <a:bodyPr>
            <a:normAutofit/>
          </a:bodyPr>
          <a:lstStyle/>
          <a:p>
            <a:r>
              <a:rPr lang="en-IN" sz="2200" dirty="0">
                <a:latin typeface="Comic Sans MS" panose="030F0702030302020204" pitchFamily="66" charset="0"/>
              </a:rPr>
              <a:t>The Challenges that we faced in the project are </a:t>
            </a:r>
          </a:p>
          <a:p>
            <a:pPr marL="971550" lvl="1" indent="-514350">
              <a:buFont typeface="+mj-lt"/>
              <a:buAutoNum type="arabicPeriod"/>
            </a:pPr>
            <a:r>
              <a:rPr lang="en-IN" sz="2200" dirty="0">
                <a:latin typeface="Comic Sans MS" panose="030F0702030302020204" pitchFamily="66" charset="0"/>
              </a:rPr>
              <a:t>Verification part </a:t>
            </a:r>
          </a:p>
          <a:p>
            <a:pPr marL="971550" lvl="1" indent="-514350">
              <a:buFont typeface="+mj-lt"/>
              <a:buAutoNum type="arabicPeriod"/>
            </a:pPr>
            <a:r>
              <a:rPr lang="en-IN" sz="2200" dirty="0">
                <a:latin typeface="Comic Sans MS" panose="030F0702030302020204" pitchFamily="66" charset="0"/>
              </a:rPr>
              <a:t>Adding Payment Gateway</a:t>
            </a:r>
          </a:p>
          <a:p>
            <a:r>
              <a:rPr lang="en-IN" sz="2200" dirty="0">
                <a:latin typeface="Comic Sans MS" panose="030F0702030302020204" pitchFamily="66" charset="0"/>
              </a:rPr>
              <a:t>The verification part is done using Python and Selenium</a:t>
            </a:r>
          </a:p>
          <a:p>
            <a:r>
              <a:rPr lang="en-IN" sz="2200" dirty="0">
                <a:latin typeface="Comic Sans MS" panose="030F0702030302020204" pitchFamily="66" charset="0"/>
              </a:rPr>
              <a:t>We added payment gateway using Stripe</a:t>
            </a:r>
          </a:p>
          <a:p>
            <a:pPr marL="457200" lvl="1" indent="0">
              <a:buNone/>
            </a:pPr>
            <a:endParaRPr lang="en-IN" dirty="0"/>
          </a:p>
        </p:txBody>
      </p:sp>
    </p:spTree>
    <p:extLst>
      <p:ext uri="{BB962C8B-B14F-4D97-AF65-F5344CB8AC3E}">
        <p14:creationId xmlns:p14="http://schemas.microsoft.com/office/powerpoint/2010/main" val="90825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B8333C9B-63B6-4B5F-BB43-8E2B642649A2}"/>
              </a:ext>
            </a:extLst>
          </p:cNvPr>
          <p:cNvSpPr txBox="1">
            <a:spLocks/>
          </p:cNvSpPr>
          <p:nvPr/>
        </p:nvSpPr>
        <p:spPr>
          <a:xfrm>
            <a:off x="695325" y="196137"/>
            <a:ext cx="7534275" cy="5137863"/>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IN" dirty="0">
                <a:latin typeface="Comic Sans MS" panose="030F0702030302020204" pitchFamily="66" charset="0"/>
              </a:rPr>
              <a:t>Programming Languages used</a:t>
            </a:r>
          </a:p>
          <a:p>
            <a:pPr marL="914400" lvl="1" indent="-457200" algn="l">
              <a:buFont typeface="+mj-lt"/>
              <a:buAutoNum type="arabicPeriod"/>
            </a:pPr>
            <a:r>
              <a:rPr lang="en-IN" sz="2400" dirty="0">
                <a:latin typeface="Comic Sans MS" panose="030F0702030302020204" pitchFamily="66" charset="0"/>
              </a:rPr>
              <a:t>Java Script</a:t>
            </a:r>
          </a:p>
          <a:p>
            <a:pPr marL="914400" lvl="1" indent="-457200" algn="l">
              <a:buFont typeface="+mj-lt"/>
              <a:buAutoNum type="arabicPeriod"/>
            </a:pPr>
            <a:r>
              <a:rPr lang="en-IN" sz="2400" dirty="0">
                <a:latin typeface="Comic Sans MS" panose="030F0702030302020204" pitchFamily="66" charset="0"/>
              </a:rPr>
              <a:t>Python</a:t>
            </a:r>
          </a:p>
          <a:p>
            <a:pPr marL="342900" indent="-342900" algn="l">
              <a:buFont typeface="Arial" panose="020B0604020202020204" pitchFamily="34" charset="0"/>
              <a:buChar char="•"/>
            </a:pPr>
            <a:r>
              <a:rPr lang="en-IN" dirty="0">
                <a:latin typeface="Comic Sans MS" panose="030F0702030302020204" pitchFamily="66" charset="0"/>
              </a:rPr>
              <a:t>Frameworks used</a:t>
            </a:r>
          </a:p>
          <a:p>
            <a:pPr marL="914400" lvl="1" indent="-457200" algn="l">
              <a:buFont typeface="+mj-lt"/>
              <a:buAutoNum type="arabicPeriod"/>
            </a:pPr>
            <a:r>
              <a:rPr lang="en-IN" sz="2400" dirty="0">
                <a:latin typeface="Comic Sans MS" panose="030F0702030302020204" pitchFamily="66" charset="0"/>
              </a:rPr>
              <a:t>Tailwind CSS</a:t>
            </a:r>
          </a:p>
          <a:p>
            <a:pPr marL="914400" lvl="1" indent="-457200" algn="l">
              <a:buFont typeface="+mj-lt"/>
              <a:buAutoNum type="arabicPeriod"/>
            </a:pPr>
            <a:r>
              <a:rPr lang="en-IN" sz="2400" dirty="0">
                <a:latin typeface="Comic Sans MS" panose="030F0702030302020204" pitchFamily="66" charset="0"/>
              </a:rPr>
              <a:t>React-Bootstrap</a:t>
            </a:r>
          </a:p>
          <a:p>
            <a:pPr marL="342900" indent="-342900" algn="l">
              <a:buFont typeface="Arial" panose="020B0604020202020204" pitchFamily="34" charset="0"/>
              <a:buChar char="•"/>
            </a:pPr>
            <a:r>
              <a:rPr lang="en-IN" dirty="0">
                <a:latin typeface="Comic Sans MS" panose="030F0702030302020204" pitchFamily="66" charset="0"/>
              </a:rPr>
              <a:t>Libraries used</a:t>
            </a:r>
          </a:p>
          <a:p>
            <a:pPr marL="914400" lvl="1" indent="-457200" algn="l">
              <a:buFont typeface="+mj-lt"/>
              <a:buAutoNum type="arabicPeriod"/>
            </a:pPr>
            <a:r>
              <a:rPr lang="en-IN" sz="2400" u="sng" dirty="0" err="1">
                <a:latin typeface="Comic Sans MS" panose="030F0702030302020204" pitchFamily="66" charset="0"/>
              </a:rPr>
              <a:t>Javascript</a:t>
            </a:r>
            <a:r>
              <a:rPr lang="en-IN" sz="2400" dirty="0">
                <a:latin typeface="Comic Sans MS" panose="030F0702030302020204" pitchFamily="66" charset="0"/>
              </a:rPr>
              <a:t> :</a:t>
            </a:r>
          </a:p>
          <a:p>
            <a:pPr marL="1257300" lvl="2" indent="-342900" algn="l">
              <a:buFont typeface="Arial" panose="020B0604020202020204" pitchFamily="34" charset="0"/>
              <a:buChar char="•"/>
            </a:pPr>
            <a:r>
              <a:rPr lang="en-IN" sz="2400" dirty="0">
                <a:latin typeface="Comic Sans MS" panose="030F0702030302020204" pitchFamily="66" charset="0"/>
              </a:rPr>
              <a:t>React, </a:t>
            </a:r>
            <a:r>
              <a:rPr lang="en-IN" sz="2400" dirty="0" err="1">
                <a:latin typeface="Comic Sans MS" panose="030F0702030302020204" pitchFamily="66" charset="0"/>
              </a:rPr>
              <a:t>Zustand</a:t>
            </a:r>
            <a:r>
              <a:rPr lang="en-IN" sz="2400" dirty="0">
                <a:latin typeface="Comic Sans MS" panose="030F0702030302020204" pitchFamily="66" charset="0"/>
              </a:rPr>
              <a:t>, </a:t>
            </a:r>
            <a:r>
              <a:rPr lang="en-IN" sz="2400" dirty="0" err="1">
                <a:latin typeface="Comic Sans MS" panose="030F0702030302020204" pitchFamily="66" charset="0"/>
              </a:rPr>
              <a:t>Axios</a:t>
            </a:r>
            <a:r>
              <a:rPr lang="en-IN" sz="2400" dirty="0">
                <a:latin typeface="Comic Sans MS" panose="030F0702030302020204" pitchFamily="66" charset="0"/>
              </a:rPr>
              <a:t>, </a:t>
            </a:r>
            <a:r>
              <a:rPr lang="en-IN" sz="2400" dirty="0" err="1">
                <a:latin typeface="Comic Sans MS" panose="030F0702030302020204" pitchFamily="66" charset="0"/>
              </a:rPr>
              <a:t>Formik</a:t>
            </a:r>
            <a:r>
              <a:rPr lang="en-IN" sz="2400" dirty="0">
                <a:latin typeface="Comic Sans MS" panose="030F0702030302020204" pitchFamily="66" charset="0"/>
              </a:rPr>
              <a:t> etc… </a:t>
            </a:r>
          </a:p>
          <a:p>
            <a:pPr marL="1257300" lvl="2" indent="-342900" algn="l">
              <a:buFont typeface="Arial" panose="020B0604020202020204" pitchFamily="34" charset="0"/>
              <a:buChar char="•"/>
            </a:pPr>
            <a:r>
              <a:rPr lang="en-IN" sz="2400" dirty="0">
                <a:latin typeface="Comic Sans MS" panose="030F0702030302020204" pitchFamily="66" charset="0"/>
              </a:rPr>
              <a:t>REST API, Express, </a:t>
            </a:r>
            <a:r>
              <a:rPr lang="en-IN" sz="2400" dirty="0" err="1">
                <a:latin typeface="Comic Sans MS" panose="030F0702030302020204" pitchFamily="66" charset="0"/>
              </a:rPr>
              <a:t>Cors</a:t>
            </a:r>
            <a:r>
              <a:rPr lang="en-IN" sz="2400" dirty="0">
                <a:latin typeface="Comic Sans MS" panose="030F0702030302020204" pitchFamily="66" charset="0"/>
              </a:rPr>
              <a:t>, Morgan, Node etc…</a:t>
            </a:r>
          </a:p>
          <a:p>
            <a:pPr marL="914400" lvl="1" indent="-457200" algn="l">
              <a:buFont typeface="Arial" panose="020B0604020202020204" pitchFamily="34" charset="0"/>
              <a:buAutoNum type="arabicPeriod" startAt="2"/>
            </a:pPr>
            <a:r>
              <a:rPr lang="en-IN" sz="2400" u="sng" dirty="0">
                <a:latin typeface="Comic Sans MS" panose="030F0702030302020204" pitchFamily="66" charset="0"/>
              </a:rPr>
              <a:t>Python</a:t>
            </a:r>
            <a:r>
              <a:rPr lang="en-IN" sz="2400" dirty="0">
                <a:latin typeface="Comic Sans MS" panose="030F0702030302020204" pitchFamily="66" charset="0"/>
              </a:rPr>
              <a:t> : </a:t>
            </a:r>
          </a:p>
          <a:p>
            <a:pPr marL="1257300" lvl="2" indent="-342900" algn="l">
              <a:buFont typeface="Arial" panose="020B0604020202020204" pitchFamily="34" charset="0"/>
              <a:buChar char="•"/>
            </a:pPr>
            <a:r>
              <a:rPr lang="en-IN" sz="2400" dirty="0">
                <a:latin typeface="Comic Sans MS" panose="030F0702030302020204" pitchFamily="66" charset="0"/>
              </a:rPr>
              <a:t>Selenium, </a:t>
            </a:r>
            <a:r>
              <a:rPr lang="en-IN" sz="2400" dirty="0" err="1">
                <a:latin typeface="Comic Sans MS" panose="030F0702030302020204" pitchFamily="66" charset="0"/>
              </a:rPr>
              <a:t>Pyvirtualcam</a:t>
            </a:r>
            <a:endParaRPr lang="en-IN" sz="2400" dirty="0">
              <a:latin typeface="Comic Sans MS" panose="030F0702030302020204" pitchFamily="66" charset="0"/>
            </a:endParaRPr>
          </a:p>
          <a:p>
            <a:pPr marL="342900" indent="-342900" algn="l">
              <a:buFont typeface="Arial" panose="020B0604020202020204" pitchFamily="34" charset="0"/>
              <a:buChar char="•"/>
            </a:pPr>
            <a:r>
              <a:rPr lang="en-IN" dirty="0">
                <a:latin typeface="Comic Sans MS" panose="030F0702030302020204" pitchFamily="66" charset="0"/>
              </a:rPr>
              <a:t>Libraries used</a:t>
            </a:r>
          </a:p>
          <a:p>
            <a:pPr marL="914400" lvl="1" indent="-457200" algn="l">
              <a:buFont typeface="+mj-lt"/>
              <a:buAutoNum type="arabicPeriod"/>
            </a:pPr>
            <a:r>
              <a:rPr lang="en-IN" sz="2400" u="sng" dirty="0" err="1">
                <a:latin typeface="Comic Sans MS" panose="030F0702030302020204" pitchFamily="66" charset="0"/>
              </a:rPr>
              <a:t>Javascript</a:t>
            </a:r>
            <a:r>
              <a:rPr lang="en-IN" sz="2400" dirty="0">
                <a:latin typeface="Comic Sans MS" panose="030F0702030302020204" pitchFamily="66" charset="0"/>
              </a:rPr>
              <a:t> :</a:t>
            </a:r>
          </a:p>
          <a:p>
            <a:pPr marL="1257300" lvl="2" indent="-342900" algn="l">
              <a:buFont typeface="Arial" panose="020B0604020202020204" pitchFamily="34" charset="0"/>
              <a:buChar char="•"/>
            </a:pPr>
            <a:r>
              <a:rPr lang="en-IN" sz="2400" dirty="0">
                <a:latin typeface="Comic Sans MS" panose="030F0702030302020204" pitchFamily="66" charset="0"/>
              </a:rPr>
              <a:t>React, </a:t>
            </a:r>
            <a:r>
              <a:rPr lang="en-IN" sz="2400" dirty="0" err="1">
                <a:latin typeface="Comic Sans MS" panose="030F0702030302020204" pitchFamily="66" charset="0"/>
              </a:rPr>
              <a:t>Zustand</a:t>
            </a:r>
            <a:r>
              <a:rPr lang="en-IN" sz="2400" dirty="0">
                <a:latin typeface="Comic Sans MS" panose="030F0702030302020204" pitchFamily="66" charset="0"/>
              </a:rPr>
              <a:t>, </a:t>
            </a:r>
            <a:r>
              <a:rPr lang="en-IN" sz="2400" dirty="0" err="1">
                <a:latin typeface="Comic Sans MS" panose="030F0702030302020204" pitchFamily="66" charset="0"/>
              </a:rPr>
              <a:t>Axios</a:t>
            </a:r>
            <a:r>
              <a:rPr lang="en-IN" sz="2400" dirty="0">
                <a:latin typeface="Comic Sans MS" panose="030F0702030302020204" pitchFamily="66" charset="0"/>
              </a:rPr>
              <a:t>, </a:t>
            </a:r>
            <a:r>
              <a:rPr lang="en-IN" sz="2400" dirty="0" err="1">
                <a:latin typeface="Comic Sans MS" panose="030F0702030302020204" pitchFamily="66" charset="0"/>
              </a:rPr>
              <a:t>Formik</a:t>
            </a:r>
            <a:r>
              <a:rPr lang="en-IN" sz="2400" dirty="0">
                <a:latin typeface="Comic Sans MS" panose="030F0702030302020204" pitchFamily="66" charset="0"/>
              </a:rPr>
              <a:t> etc… </a:t>
            </a:r>
          </a:p>
          <a:p>
            <a:pPr marL="1257300" lvl="2" indent="-342900" algn="l">
              <a:buFont typeface="Arial" panose="020B0604020202020204" pitchFamily="34" charset="0"/>
              <a:buChar char="•"/>
            </a:pPr>
            <a:r>
              <a:rPr lang="en-IN" sz="2400" dirty="0">
                <a:latin typeface="Comic Sans MS" panose="030F0702030302020204" pitchFamily="66" charset="0"/>
              </a:rPr>
              <a:t>REST API, Express, </a:t>
            </a:r>
            <a:r>
              <a:rPr lang="en-IN" sz="2400" dirty="0" err="1">
                <a:latin typeface="Comic Sans MS" panose="030F0702030302020204" pitchFamily="66" charset="0"/>
              </a:rPr>
              <a:t>Cors</a:t>
            </a:r>
            <a:r>
              <a:rPr lang="en-IN" sz="2400" dirty="0">
                <a:latin typeface="Comic Sans MS" panose="030F0702030302020204" pitchFamily="66" charset="0"/>
              </a:rPr>
              <a:t>, Morgan, Node etc…</a:t>
            </a:r>
          </a:p>
          <a:p>
            <a:pPr marL="914400" lvl="1" indent="-457200" algn="l">
              <a:buFont typeface="Arial" panose="020B0604020202020204" pitchFamily="34" charset="0"/>
              <a:buAutoNum type="arabicPeriod" startAt="2"/>
            </a:pPr>
            <a:r>
              <a:rPr lang="en-IN" sz="2400" u="sng" dirty="0">
                <a:latin typeface="Comic Sans MS" panose="030F0702030302020204" pitchFamily="66" charset="0"/>
              </a:rPr>
              <a:t>Python</a:t>
            </a:r>
            <a:r>
              <a:rPr lang="en-IN" sz="2400" dirty="0">
                <a:latin typeface="Comic Sans MS" panose="030F0702030302020204" pitchFamily="66" charset="0"/>
              </a:rPr>
              <a:t> : </a:t>
            </a:r>
          </a:p>
          <a:p>
            <a:pPr marL="1257300" lvl="2" indent="-342900" algn="l">
              <a:buFont typeface="Arial" panose="020B0604020202020204" pitchFamily="34" charset="0"/>
              <a:buChar char="•"/>
            </a:pPr>
            <a:r>
              <a:rPr lang="en-IN" sz="2400" dirty="0">
                <a:latin typeface="Comic Sans MS" panose="030F0702030302020204" pitchFamily="66" charset="0"/>
              </a:rPr>
              <a:t>Selenium, </a:t>
            </a:r>
            <a:r>
              <a:rPr lang="en-IN" sz="2400" dirty="0" err="1">
                <a:latin typeface="Comic Sans MS" panose="030F0702030302020204" pitchFamily="66" charset="0"/>
              </a:rPr>
              <a:t>Pyvirtualcam</a:t>
            </a:r>
            <a:endParaRPr lang="en-IN" sz="2400" u="sng" dirty="0">
              <a:latin typeface="Comic Sans MS" panose="030F0702030302020204" pitchFamily="66" charset="0"/>
            </a:endParaRPr>
          </a:p>
          <a:p>
            <a:pPr marL="1257300" lvl="2" indent="-342900" algn="l">
              <a:buFont typeface="Arial" panose="020B0604020202020204" pitchFamily="34" charset="0"/>
              <a:buChar char="•"/>
            </a:pPr>
            <a:endParaRPr lang="en-IN" sz="2400" u="sng" dirty="0"/>
          </a:p>
        </p:txBody>
      </p:sp>
    </p:spTree>
    <p:extLst>
      <p:ext uri="{BB962C8B-B14F-4D97-AF65-F5344CB8AC3E}">
        <p14:creationId xmlns:p14="http://schemas.microsoft.com/office/powerpoint/2010/main" val="29440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1000"/>
                                        <p:tgtEl>
                                          <p:spTgt spid="5">
                                            <p:txEl>
                                              <p:pRg st="3" end="3"/>
                                            </p:txEl>
                                          </p:spTgt>
                                        </p:tgtEl>
                                      </p:cBhvr>
                                    </p:animEffect>
                                    <p:anim calcmode="lin" valueType="num">
                                      <p:cBhvr>
                                        <p:cTn id="2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1000"/>
                                        <p:tgtEl>
                                          <p:spTgt spid="5">
                                            <p:txEl>
                                              <p:pRg st="4" end="4"/>
                                            </p:txEl>
                                          </p:spTgt>
                                        </p:tgtEl>
                                      </p:cBhvr>
                                    </p:animEffect>
                                    <p:anim calcmode="lin" valueType="num">
                                      <p:cBhvr>
                                        <p:cTn id="3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1000"/>
                                        <p:tgtEl>
                                          <p:spTgt spid="5">
                                            <p:txEl>
                                              <p:pRg st="5" end="5"/>
                                            </p:txEl>
                                          </p:spTgt>
                                        </p:tgtEl>
                                      </p:cBhvr>
                                    </p:animEffect>
                                    <p:anim calcmode="lin" valueType="num">
                                      <p:cBhvr>
                                        <p:cTn id="3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1000"/>
                                        <p:tgtEl>
                                          <p:spTgt spid="5">
                                            <p:txEl>
                                              <p:pRg st="6" end="6"/>
                                            </p:txEl>
                                          </p:spTgt>
                                        </p:tgtEl>
                                      </p:cBhvr>
                                    </p:animEffect>
                                    <p:anim calcmode="lin" valueType="num">
                                      <p:cBhvr>
                                        <p:cTn id="4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1000"/>
                                        <p:tgtEl>
                                          <p:spTgt spid="5">
                                            <p:txEl>
                                              <p:pRg st="7" end="7"/>
                                            </p:txEl>
                                          </p:spTgt>
                                        </p:tgtEl>
                                      </p:cBhvr>
                                    </p:animEffect>
                                    <p:anim calcmode="lin" valueType="num">
                                      <p:cBhvr>
                                        <p:cTn id="4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animEffect transition="in" filter="fade">
                                      <p:cBhvr>
                                        <p:cTn id="51" dur="1000"/>
                                        <p:tgtEl>
                                          <p:spTgt spid="5">
                                            <p:txEl>
                                              <p:pRg st="8" end="8"/>
                                            </p:txEl>
                                          </p:spTgt>
                                        </p:tgtEl>
                                      </p:cBhvr>
                                    </p:animEffect>
                                    <p:anim calcmode="lin" valueType="num">
                                      <p:cBhvr>
                                        <p:cTn id="52"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
                                            <p:txEl>
                                              <p:pRg st="9" end="9"/>
                                            </p:txEl>
                                          </p:spTgt>
                                        </p:tgtEl>
                                        <p:attrNameLst>
                                          <p:attrName>style.visibility</p:attrName>
                                        </p:attrNameLst>
                                      </p:cBhvr>
                                      <p:to>
                                        <p:strVal val="visible"/>
                                      </p:to>
                                    </p:set>
                                    <p:animEffect transition="in" filter="fade">
                                      <p:cBhvr>
                                        <p:cTn id="56" dur="1000"/>
                                        <p:tgtEl>
                                          <p:spTgt spid="5">
                                            <p:txEl>
                                              <p:pRg st="9" end="9"/>
                                            </p:txEl>
                                          </p:spTgt>
                                        </p:tgtEl>
                                      </p:cBhvr>
                                    </p:animEffect>
                                    <p:anim calcmode="lin" valueType="num">
                                      <p:cBhvr>
                                        <p:cTn id="57"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
                                            <p:txEl>
                                              <p:pRg st="10" end="10"/>
                                            </p:txEl>
                                          </p:spTgt>
                                        </p:tgtEl>
                                        <p:attrNameLst>
                                          <p:attrName>style.visibility</p:attrName>
                                        </p:attrNameLst>
                                      </p:cBhvr>
                                      <p:to>
                                        <p:strVal val="visible"/>
                                      </p:to>
                                    </p:set>
                                    <p:animEffect transition="in" filter="fade">
                                      <p:cBhvr>
                                        <p:cTn id="61" dur="1000"/>
                                        <p:tgtEl>
                                          <p:spTgt spid="5">
                                            <p:txEl>
                                              <p:pRg st="10" end="10"/>
                                            </p:txEl>
                                          </p:spTgt>
                                        </p:tgtEl>
                                      </p:cBhvr>
                                    </p:animEffect>
                                    <p:anim calcmode="lin" valueType="num">
                                      <p:cBhvr>
                                        <p:cTn id="6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
                                            <p:txEl>
                                              <p:pRg st="11" end="11"/>
                                            </p:txEl>
                                          </p:spTgt>
                                        </p:tgtEl>
                                        <p:attrNameLst>
                                          <p:attrName>style.visibility</p:attrName>
                                        </p:attrNameLst>
                                      </p:cBhvr>
                                      <p:to>
                                        <p:strVal val="visible"/>
                                      </p:to>
                                    </p:set>
                                    <p:animEffect transition="in" filter="fade">
                                      <p:cBhvr>
                                        <p:cTn id="66" dur="1000"/>
                                        <p:tgtEl>
                                          <p:spTgt spid="5">
                                            <p:txEl>
                                              <p:pRg st="11" end="11"/>
                                            </p:txEl>
                                          </p:spTgt>
                                        </p:tgtEl>
                                      </p:cBhvr>
                                    </p:animEffect>
                                    <p:anim calcmode="lin" valueType="num">
                                      <p:cBhvr>
                                        <p:cTn id="6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5">
                                            <p:txEl>
                                              <p:pRg st="12" end="12"/>
                                            </p:txEl>
                                          </p:spTgt>
                                        </p:tgtEl>
                                        <p:attrNameLst>
                                          <p:attrName>style.visibility</p:attrName>
                                        </p:attrNameLst>
                                      </p:cBhvr>
                                      <p:to>
                                        <p:strVal val="visible"/>
                                      </p:to>
                                    </p:set>
                                    <p:animEffect transition="in" filter="fade">
                                      <p:cBhvr>
                                        <p:cTn id="73" dur="1000"/>
                                        <p:tgtEl>
                                          <p:spTgt spid="5">
                                            <p:txEl>
                                              <p:pRg st="12" end="12"/>
                                            </p:txEl>
                                          </p:spTgt>
                                        </p:tgtEl>
                                      </p:cBhvr>
                                    </p:animEffect>
                                    <p:anim calcmode="lin" valueType="num">
                                      <p:cBhvr>
                                        <p:cTn id="74"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12" end="12"/>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
                                            <p:txEl>
                                              <p:pRg st="13" end="13"/>
                                            </p:txEl>
                                          </p:spTgt>
                                        </p:tgtEl>
                                        <p:attrNameLst>
                                          <p:attrName>style.visibility</p:attrName>
                                        </p:attrNameLst>
                                      </p:cBhvr>
                                      <p:to>
                                        <p:strVal val="visible"/>
                                      </p:to>
                                    </p:set>
                                    <p:animEffect transition="in" filter="fade">
                                      <p:cBhvr>
                                        <p:cTn id="78" dur="1000"/>
                                        <p:tgtEl>
                                          <p:spTgt spid="5">
                                            <p:txEl>
                                              <p:pRg st="13" end="13"/>
                                            </p:txEl>
                                          </p:spTgt>
                                        </p:tgtEl>
                                      </p:cBhvr>
                                    </p:animEffect>
                                    <p:anim calcmode="lin" valueType="num">
                                      <p:cBhvr>
                                        <p:cTn id="79"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80"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
                                            <p:txEl>
                                              <p:pRg st="14" end="14"/>
                                            </p:txEl>
                                          </p:spTgt>
                                        </p:tgtEl>
                                        <p:attrNameLst>
                                          <p:attrName>style.visibility</p:attrName>
                                        </p:attrNameLst>
                                      </p:cBhvr>
                                      <p:to>
                                        <p:strVal val="visible"/>
                                      </p:to>
                                    </p:set>
                                    <p:animEffect transition="in" filter="fade">
                                      <p:cBhvr>
                                        <p:cTn id="83" dur="1000"/>
                                        <p:tgtEl>
                                          <p:spTgt spid="5">
                                            <p:txEl>
                                              <p:pRg st="14" end="14"/>
                                            </p:txEl>
                                          </p:spTgt>
                                        </p:tgtEl>
                                      </p:cBhvr>
                                    </p:animEffect>
                                    <p:anim calcmode="lin" valueType="num">
                                      <p:cBhvr>
                                        <p:cTn id="84"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85" dur="1000" fill="hold"/>
                                        <p:tgtEl>
                                          <p:spTgt spid="5">
                                            <p:txEl>
                                              <p:pRg st="14" end="14"/>
                                            </p:txEl>
                                          </p:spTgt>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
                                            <p:txEl>
                                              <p:pRg st="15" end="15"/>
                                            </p:txEl>
                                          </p:spTgt>
                                        </p:tgtEl>
                                        <p:attrNameLst>
                                          <p:attrName>style.visibility</p:attrName>
                                        </p:attrNameLst>
                                      </p:cBhvr>
                                      <p:to>
                                        <p:strVal val="visible"/>
                                      </p:to>
                                    </p:set>
                                    <p:animEffect transition="in" filter="fade">
                                      <p:cBhvr>
                                        <p:cTn id="88" dur="1000"/>
                                        <p:tgtEl>
                                          <p:spTgt spid="5">
                                            <p:txEl>
                                              <p:pRg st="15" end="15"/>
                                            </p:txEl>
                                          </p:spTgt>
                                        </p:tgtEl>
                                      </p:cBhvr>
                                    </p:animEffect>
                                    <p:anim calcmode="lin" valueType="num">
                                      <p:cBhvr>
                                        <p:cTn id="89"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90" dur="1000" fill="hold"/>
                                        <p:tgtEl>
                                          <p:spTgt spid="5">
                                            <p:txEl>
                                              <p:pRg st="15" end="15"/>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5">
                                            <p:txEl>
                                              <p:pRg st="16" end="16"/>
                                            </p:txEl>
                                          </p:spTgt>
                                        </p:tgtEl>
                                        <p:attrNameLst>
                                          <p:attrName>style.visibility</p:attrName>
                                        </p:attrNameLst>
                                      </p:cBhvr>
                                      <p:to>
                                        <p:strVal val="visible"/>
                                      </p:to>
                                    </p:set>
                                    <p:animEffect transition="in" filter="fade">
                                      <p:cBhvr>
                                        <p:cTn id="93" dur="1000"/>
                                        <p:tgtEl>
                                          <p:spTgt spid="5">
                                            <p:txEl>
                                              <p:pRg st="16" end="16"/>
                                            </p:txEl>
                                          </p:spTgt>
                                        </p:tgtEl>
                                      </p:cBhvr>
                                    </p:animEffect>
                                    <p:anim calcmode="lin" valueType="num">
                                      <p:cBhvr>
                                        <p:cTn id="94" dur="1000" fill="hold"/>
                                        <p:tgtEl>
                                          <p:spTgt spid="5">
                                            <p:txEl>
                                              <p:pRg st="16" end="16"/>
                                            </p:txEl>
                                          </p:spTgt>
                                        </p:tgtEl>
                                        <p:attrNameLst>
                                          <p:attrName>ppt_x</p:attrName>
                                        </p:attrNameLst>
                                      </p:cBhvr>
                                      <p:tavLst>
                                        <p:tav tm="0">
                                          <p:val>
                                            <p:strVal val="#ppt_x"/>
                                          </p:val>
                                        </p:tav>
                                        <p:tav tm="100000">
                                          <p:val>
                                            <p:strVal val="#ppt_x"/>
                                          </p:val>
                                        </p:tav>
                                      </p:tavLst>
                                    </p:anim>
                                    <p:anim calcmode="lin" valueType="num">
                                      <p:cBhvr>
                                        <p:cTn id="95" dur="1000" fill="hold"/>
                                        <p:tgtEl>
                                          <p:spTgt spid="5">
                                            <p:txEl>
                                              <p:pRg st="16" end="16"/>
                                            </p:txEl>
                                          </p:spTgt>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
                                            <p:txEl>
                                              <p:pRg st="17" end="17"/>
                                            </p:txEl>
                                          </p:spTgt>
                                        </p:tgtEl>
                                        <p:attrNameLst>
                                          <p:attrName>style.visibility</p:attrName>
                                        </p:attrNameLst>
                                      </p:cBhvr>
                                      <p:to>
                                        <p:strVal val="visible"/>
                                      </p:to>
                                    </p:set>
                                    <p:animEffect transition="in" filter="fade">
                                      <p:cBhvr>
                                        <p:cTn id="98" dur="1000"/>
                                        <p:tgtEl>
                                          <p:spTgt spid="5">
                                            <p:txEl>
                                              <p:pRg st="17" end="17"/>
                                            </p:txEl>
                                          </p:spTgt>
                                        </p:tgtEl>
                                      </p:cBhvr>
                                    </p:animEffect>
                                    <p:anim calcmode="lin" valueType="num">
                                      <p:cBhvr>
                                        <p:cTn id="99" dur="1000" fill="hold"/>
                                        <p:tgtEl>
                                          <p:spTgt spid="5">
                                            <p:txEl>
                                              <p:pRg st="17" end="17"/>
                                            </p:txEl>
                                          </p:spTgt>
                                        </p:tgtEl>
                                        <p:attrNameLst>
                                          <p:attrName>ppt_x</p:attrName>
                                        </p:attrNameLst>
                                      </p:cBhvr>
                                      <p:tavLst>
                                        <p:tav tm="0">
                                          <p:val>
                                            <p:strVal val="#ppt_x"/>
                                          </p:val>
                                        </p:tav>
                                        <p:tav tm="100000">
                                          <p:val>
                                            <p:strVal val="#ppt_x"/>
                                          </p:val>
                                        </p:tav>
                                      </p:tavLst>
                                    </p:anim>
                                    <p:anim calcmode="lin" valueType="num">
                                      <p:cBhvr>
                                        <p:cTn id="100" dur="1000" fill="hold"/>
                                        <p:tgtEl>
                                          <p:spTgt spid="5">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F186-DB44-47C9-BEF7-A9060BCC0CB0}"/>
              </a:ext>
            </a:extLst>
          </p:cNvPr>
          <p:cNvSpPr>
            <a:spLocks noGrp="1"/>
          </p:cNvSpPr>
          <p:nvPr>
            <p:ph type="title"/>
          </p:nvPr>
        </p:nvSpPr>
        <p:spPr>
          <a:xfrm>
            <a:off x="838200" y="365125"/>
            <a:ext cx="10515600" cy="859993"/>
          </a:xfrm>
        </p:spPr>
        <p:txBody>
          <a:bodyPr/>
          <a:lstStyle/>
          <a:p>
            <a:pPr algn="ctr"/>
            <a:r>
              <a:rPr lang="en-IN" dirty="0">
                <a:solidFill>
                  <a:schemeClr val="bg1"/>
                </a:solidFill>
              </a:rPr>
              <a:t>WHY MERN STACK?</a:t>
            </a:r>
          </a:p>
        </p:txBody>
      </p:sp>
      <p:sp>
        <p:nvSpPr>
          <p:cNvPr id="3" name="Content Placeholder 2">
            <a:extLst>
              <a:ext uri="{FF2B5EF4-FFF2-40B4-BE49-F238E27FC236}">
                <a16:creationId xmlns:a16="http://schemas.microsoft.com/office/drawing/2014/main" id="{95C2EDE7-7159-462A-BDD8-26844E5BE61D}"/>
              </a:ext>
            </a:extLst>
          </p:cNvPr>
          <p:cNvSpPr>
            <a:spLocks noGrp="1"/>
          </p:cNvSpPr>
          <p:nvPr>
            <p:ph idx="1"/>
          </p:nvPr>
        </p:nvSpPr>
        <p:spPr>
          <a:xfrm>
            <a:off x="838200" y="1553592"/>
            <a:ext cx="10214499" cy="4658881"/>
          </a:xfrm>
        </p:spPr>
        <p:txBody>
          <a:bodyPr>
            <a:normAutofit lnSpcReduction="10000"/>
          </a:bodyPr>
          <a:lstStyle/>
          <a:p>
            <a:r>
              <a:rPr lang="en-US" sz="2400" dirty="0">
                <a:solidFill>
                  <a:schemeClr val="bg1"/>
                </a:solidFill>
                <a:latin typeface="Comic Sans MS" panose="030F0702030302020204" pitchFamily="66" charset="0"/>
              </a:rPr>
              <a:t>JavaScript is a light-weight object-oriented programming language that is used by several websites for scripting the webpages. </a:t>
            </a:r>
          </a:p>
          <a:p>
            <a:r>
              <a:rPr lang="en-US" sz="2400" dirty="0">
                <a:solidFill>
                  <a:schemeClr val="bg1"/>
                </a:solidFill>
                <a:latin typeface="Comic Sans MS" panose="030F0702030302020204" pitchFamily="66" charset="0"/>
              </a:rPr>
              <a:t>Frontend and Backend parts of website are built directly using libraries of </a:t>
            </a:r>
            <a:r>
              <a:rPr lang="en-US" sz="2400" dirty="0" err="1">
                <a:solidFill>
                  <a:schemeClr val="bg1"/>
                </a:solidFill>
                <a:latin typeface="Comic Sans MS" panose="030F0702030302020204" pitchFamily="66" charset="0"/>
              </a:rPr>
              <a:t>Javascript</a:t>
            </a:r>
            <a:r>
              <a:rPr lang="en-US" sz="2400" dirty="0">
                <a:solidFill>
                  <a:schemeClr val="bg1"/>
                </a:solidFill>
                <a:latin typeface="Comic Sans MS" panose="030F0702030302020204" pitchFamily="66" charset="0"/>
              </a:rPr>
              <a:t>.</a:t>
            </a:r>
          </a:p>
          <a:p>
            <a:r>
              <a:rPr lang="en-US" sz="2400" dirty="0">
                <a:solidFill>
                  <a:schemeClr val="bg1"/>
                </a:solidFill>
                <a:latin typeface="Comic Sans MS" panose="030F0702030302020204" pitchFamily="66" charset="0"/>
              </a:rPr>
              <a:t>MongoDB is a document-oriented NoSQL database which is flexible and easy to use.</a:t>
            </a:r>
          </a:p>
          <a:p>
            <a:r>
              <a:rPr lang="en-US" sz="2400" dirty="0">
                <a:solidFill>
                  <a:schemeClr val="bg1"/>
                </a:solidFill>
                <a:latin typeface="Comic Sans MS" panose="030F0702030302020204" pitchFamily="66" charset="0"/>
              </a:rPr>
              <a:t>MERN stack includes Node.js features allowing for asynchronous task management which enhances the application’s ability to handle heavy traffic and data-driven applications, leading to faster and efficient Performance.</a:t>
            </a:r>
          </a:p>
          <a:p>
            <a:r>
              <a:rPr lang="en-US" sz="2400" dirty="0">
                <a:solidFill>
                  <a:schemeClr val="bg1"/>
                </a:solidFill>
                <a:latin typeface="Comic Sans MS" panose="030F0702030302020204" pitchFamily="66" charset="0"/>
              </a:rPr>
              <a:t>MERN stack is highly secure with inclusion of some libraries and gives a completely DYNAMIC Application which is more user-friendly and cost &amp; time saving at the same time.</a:t>
            </a:r>
          </a:p>
        </p:txBody>
      </p:sp>
    </p:spTree>
    <p:extLst>
      <p:ext uri="{BB962C8B-B14F-4D97-AF65-F5344CB8AC3E}">
        <p14:creationId xmlns:p14="http://schemas.microsoft.com/office/powerpoint/2010/main" val="217814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F186-DB44-47C9-BEF7-A9060BCC0CB0}"/>
              </a:ext>
            </a:extLst>
          </p:cNvPr>
          <p:cNvSpPr>
            <a:spLocks noGrp="1"/>
          </p:cNvSpPr>
          <p:nvPr>
            <p:ph type="title"/>
          </p:nvPr>
        </p:nvSpPr>
        <p:spPr>
          <a:xfrm>
            <a:off x="3628708" y="1136650"/>
            <a:ext cx="6257924" cy="1325563"/>
          </a:xfrm>
        </p:spPr>
        <p:txBody>
          <a:bodyPr/>
          <a:lstStyle/>
          <a:p>
            <a:pPr algn="ctr"/>
            <a:r>
              <a:rPr lang="en-IN" u="sng" dirty="0">
                <a:solidFill>
                  <a:schemeClr val="tx1">
                    <a:lumMod val="95000"/>
                    <a:lumOff val="5000"/>
                  </a:schemeClr>
                </a:solidFill>
              </a:rPr>
              <a:t>IMPROVEMENTS</a:t>
            </a:r>
          </a:p>
        </p:txBody>
      </p:sp>
      <p:sp>
        <p:nvSpPr>
          <p:cNvPr id="3" name="Content Placeholder 2">
            <a:extLst>
              <a:ext uri="{FF2B5EF4-FFF2-40B4-BE49-F238E27FC236}">
                <a16:creationId xmlns:a16="http://schemas.microsoft.com/office/drawing/2014/main" id="{95C2EDE7-7159-462A-BDD8-26844E5BE61D}"/>
              </a:ext>
            </a:extLst>
          </p:cNvPr>
          <p:cNvSpPr>
            <a:spLocks noGrp="1"/>
          </p:cNvSpPr>
          <p:nvPr>
            <p:ph idx="1"/>
          </p:nvPr>
        </p:nvSpPr>
        <p:spPr>
          <a:xfrm>
            <a:off x="1971675" y="1955584"/>
            <a:ext cx="9571990" cy="3604334"/>
          </a:xfrm>
        </p:spPr>
        <p:txBody>
          <a:bodyPr/>
          <a:lstStyle/>
          <a:p>
            <a:endParaRPr lang="en-IN" sz="2400" dirty="0">
              <a:solidFill>
                <a:schemeClr val="bg1"/>
              </a:solidFill>
            </a:endParaRPr>
          </a:p>
          <a:p>
            <a:r>
              <a:rPr lang="en-IN" sz="2400" dirty="0">
                <a:solidFill>
                  <a:schemeClr val="bg1"/>
                </a:solidFill>
                <a:latin typeface="Comic Sans MS" panose="030F0702030302020204" pitchFamily="66" charset="0"/>
              </a:rPr>
              <a:t>The system could be designed to personalize the booking experience for each traveller taking into account their preferences and past history.</a:t>
            </a:r>
          </a:p>
          <a:p>
            <a:r>
              <a:rPr lang="en-IN" sz="2400" dirty="0">
                <a:solidFill>
                  <a:schemeClr val="bg1"/>
                </a:solidFill>
                <a:latin typeface="Comic Sans MS" panose="030F0702030302020204" pitchFamily="66" charset="0"/>
              </a:rPr>
              <a:t>The system could be designed to provide travellers with more timely and accurate information about their flights. </a:t>
            </a:r>
          </a:p>
          <a:p>
            <a:pPr marL="0" indent="0">
              <a:buNone/>
            </a:pPr>
            <a:endParaRPr lang="en-IN" dirty="0">
              <a:solidFill>
                <a:schemeClr val="bg1"/>
              </a:solidFill>
            </a:endParaRPr>
          </a:p>
          <a:p>
            <a:pPr marL="0" indent="0">
              <a:buNone/>
            </a:pPr>
            <a:endParaRPr lang="en-IN" dirty="0">
              <a:solidFill>
                <a:schemeClr val="bg1"/>
              </a:solidFill>
            </a:endParaRPr>
          </a:p>
          <a:p>
            <a:pPr marL="0" indent="0">
              <a:buNone/>
            </a:pPr>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4954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108BF1-9D3D-4DCC-9799-DF7F07633097}"/>
              </a:ext>
            </a:extLst>
          </p:cNvPr>
          <p:cNvPicPr>
            <a:picLocks noChangeAspect="1"/>
          </p:cNvPicPr>
          <p:nvPr/>
        </p:nvPicPr>
        <p:blipFill rotWithShape="1">
          <a:blip r:embed="rId2">
            <a:extLst>
              <a:ext uri="{28A0092B-C50C-407E-A947-70E740481C1C}">
                <a14:useLocalDpi xmlns:a14="http://schemas.microsoft.com/office/drawing/2010/main" val="0"/>
              </a:ext>
            </a:extLst>
          </a:blip>
          <a:srcRect l="32020" r="11228"/>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5A872A-706B-4CD2-AE6C-6B0A6CF64958}"/>
              </a:ext>
            </a:extLst>
          </p:cNvPr>
          <p:cNvSpPr>
            <a:spLocks noGrp="1"/>
          </p:cNvSpPr>
          <p:nvPr>
            <p:ph type="ctrTitle"/>
          </p:nvPr>
        </p:nvSpPr>
        <p:spPr>
          <a:xfrm>
            <a:off x="7297746" y="1063689"/>
            <a:ext cx="3822189" cy="830425"/>
          </a:xfrm>
        </p:spPr>
        <p:txBody>
          <a:bodyPr vert="horz" lIns="91440" tIns="45720" rIns="91440" bIns="45720" rtlCol="0" anchor="ctr">
            <a:normAutofit/>
          </a:bodyPr>
          <a:lstStyle/>
          <a:p>
            <a:pPr algn="l"/>
            <a:r>
              <a:rPr lang="en-US" sz="4000" dirty="0"/>
              <a:t>CONTRIBUTIONS</a:t>
            </a:r>
          </a:p>
        </p:txBody>
      </p:sp>
      <p:sp>
        <p:nvSpPr>
          <p:cNvPr id="3" name="Subtitle 2">
            <a:extLst>
              <a:ext uri="{FF2B5EF4-FFF2-40B4-BE49-F238E27FC236}">
                <a16:creationId xmlns:a16="http://schemas.microsoft.com/office/drawing/2014/main" id="{5B8EDA5F-9B0D-461D-8DA5-92E048AF4A31}"/>
              </a:ext>
            </a:extLst>
          </p:cNvPr>
          <p:cNvSpPr>
            <a:spLocks noGrp="1"/>
          </p:cNvSpPr>
          <p:nvPr>
            <p:ph type="subTitle" idx="1"/>
          </p:nvPr>
        </p:nvSpPr>
        <p:spPr>
          <a:xfrm>
            <a:off x="7531610" y="2434201"/>
            <a:ext cx="3822189" cy="3742762"/>
          </a:xfrm>
        </p:spPr>
        <p:txBody>
          <a:bodyPr vert="horz" lIns="91440" tIns="45720" rIns="91440" bIns="45720" rtlCol="0">
            <a:normAutofit/>
          </a:bodyPr>
          <a:lstStyle/>
          <a:p>
            <a:pPr marL="342900" indent="-228600" algn="l">
              <a:buFont typeface="Arial" panose="020B0604020202020204" pitchFamily="34" charset="0"/>
              <a:buChar char="•"/>
            </a:pPr>
            <a:r>
              <a:rPr lang="en-US" sz="1400" dirty="0"/>
              <a:t>AIRLINE PORTAL – HARSHITH CHOWDARY, NIHITH</a:t>
            </a:r>
          </a:p>
          <a:p>
            <a:pPr marL="342900" indent="-228600" algn="l">
              <a:buFont typeface="Arial" panose="020B0604020202020204" pitchFamily="34" charset="0"/>
              <a:buChar char="•"/>
            </a:pPr>
            <a:r>
              <a:rPr lang="en-US" sz="1400" dirty="0"/>
              <a:t>BOOKING PORTAL – VIKHYATH, HARSHITH CHOWDARY</a:t>
            </a:r>
          </a:p>
          <a:p>
            <a:pPr marL="342900" indent="-228600" algn="l">
              <a:buFont typeface="Arial" panose="020B0604020202020204" pitchFamily="34" charset="0"/>
              <a:buChar char="•"/>
            </a:pPr>
            <a:r>
              <a:rPr lang="en-US" sz="1400" dirty="0"/>
              <a:t>PAYMENT – NIHITH, HARSHITH CHOWDARY</a:t>
            </a:r>
          </a:p>
          <a:p>
            <a:pPr marL="342900" indent="-228600" algn="l">
              <a:buFont typeface="Arial" panose="020B0604020202020204" pitchFamily="34" charset="0"/>
              <a:buChar char="•"/>
            </a:pPr>
            <a:r>
              <a:rPr lang="en-US" sz="1400" dirty="0"/>
              <a:t>COWIN VERIFY – HARSHITH CHOWDARY</a:t>
            </a:r>
          </a:p>
          <a:p>
            <a:pPr marL="342900" indent="-228600" algn="l">
              <a:buFont typeface="Arial" panose="020B0604020202020204" pitchFamily="34" charset="0"/>
              <a:buChar char="•"/>
            </a:pPr>
            <a:r>
              <a:rPr lang="en-US" sz="1400" dirty="0"/>
              <a:t>AIRLINE DATASET – NIHITH, VIKHYATH</a:t>
            </a:r>
          </a:p>
          <a:p>
            <a:pPr marL="342900" indent="-228600" algn="l">
              <a:buFont typeface="Arial" panose="020B0604020202020204" pitchFamily="34" charset="0"/>
              <a:buChar char="•"/>
            </a:pPr>
            <a:r>
              <a:rPr lang="en-US" sz="1400" dirty="0"/>
              <a:t>BRANDING – HARSHITH CHOWDARY</a:t>
            </a:r>
          </a:p>
          <a:p>
            <a:pPr marL="342900" indent="-228600" algn="l">
              <a:buFont typeface="Arial" panose="020B0604020202020204" pitchFamily="34" charset="0"/>
              <a:buChar char="•"/>
            </a:pPr>
            <a:r>
              <a:rPr lang="en-US" sz="1400" dirty="0"/>
              <a:t>TESTING – NIHITH, VIKHYATH</a:t>
            </a:r>
          </a:p>
          <a:p>
            <a:pPr indent="-228600" algn="l">
              <a:buFont typeface="Arial" panose="020B0604020202020204" pitchFamily="34" charset="0"/>
              <a:buChar char="•"/>
            </a:pPr>
            <a:endParaRPr lang="en-US" sz="1400" dirty="0"/>
          </a:p>
          <a:p>
            <a:pPr indent="-228600" algn="l">
              <a:buFont typeface="Arial" panose="020B0604020202020204" pitchFamily="34" charset="0"/>
              <a:buChar char="•"/>
            </a:pPr>
            <a:r>
              <a:rPr lang="en-US" sz="1400" dirty="0"/>
              <a:t>UTILITIES – MongoDB Atlas, </a:t>
            </a:r>
            <a:r>
              <a:rPr lang="en-US" sz="1400" dirty="0" err="1"/>
              <a:t>Cloudinary</a:t>
            </a:r>
            <a:r>
              <a:rPr lang="en-US" sz="1400" dirty="0"/>
              <a:t>, </a:t>
            </a:r>
            <a:r>
              <a:rPr lang="en-US" sz="1400" dirty="0" err="1"/>
              <a:t>PyPy</a:t>
            </a:r>
            <a:endParaRPr lang="en-US" sz="1400" dirty="0"/>
          </a:p>
        </p:txBody>
      </p:sp>
    </p:spTree>
    <p:extLst>
      <p:ext uri="{BB962C8B-B14F-4D97-AF65-F5344CB8AC3E}">
        <p14:creationId xmlns:p14="http://schemas.microsoft.com/office/powerpoint/2010/main" val="37820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74303-1EE8-4889-B788-46CE07FFE382}"/>
              </a:ext>
            </a:extLst>
          </p:cNvPr>
          <p:cNvSpPr>
            <a:spLocks noGrp="1"/>
          </p:cNvSpPr>
          <p:nvPr>
            <p:ph type="ctrTitle"/>
          </p:nvPr>
        </p:nvSpPr>
        <p:spPr>
          <a:xfrm>
            <a:off x="1371599" y="294538"/>
            <a:ext cx="9895951" cy="1033669"/>
          </a:xfrm>
        </p:spPr>
        <p:txBody>
          <a:bodyPr vert="horz" lIns="91440" tIns="45720" rIns="91440" bIns="45720" rtlCol="0" anchor="ctr">
            <a:normAutofit/>
          </a:bodyPr>
          <a:lstStyle/>
          <a:p>
            <a:pPr algn="l"/>
            <a:r>
              <a:rPr lang="en-US" sz="4000" kern="1200">
                <a:solidFill>
                  <a:srgbClr val="FFFFFF"/>
                </a:solidFill>
                <a:latin typeface="+mj-lt"/>
                <a:ea typeface="+mj-ea"/>
                <a:cs typeface="+mj-cs"/>
              </a:rPr>
              <a:t>LEARNINGS</a:t>
            </a:r>
          </a:p>
        </p:txBody>
      </p:sp>
      <p:sp>
        <p:nvSpPr>
          <p:cNvPr id="3" name="Subtitle 2">
            <a:extLst>
              <a:ext uri="{FF2B5EF4-FFF2-40B4-BE49-F238E27FC236}">
                <a16:creationId xmlns:a16="http://schemas.microsoft.com/office/drawing/2014/main" id="{9031F65D-D9CA-4070-88DC-C39C3D6C91D3}"/>
              </a:ext>
            </a:extLst>
          </p:cNvPr>
          <p:cNvSpPr>
            <a:spLocks noGrp="1"/>
          </p:cNvSpPr>
          <p:nvPr>
            <p:ph type="subTitle" idx="1"/>
          </p:nvPr>
        </p:nvSpPr>
        <p:spPr>
          <a:xfrm>
            <a:off x="1371599" y="2318197"/>
            <a:ext cx="9724031" cy="3683358"/>
          </a:xfrm>
        </p:spPr>
        <p:txBody>
          <a:bodyPr vert="horz" lIns="91440" tIns="45720" rIns="91440" bIns="45720" rtlCol="0" anchor="ctr">
            <a:normAutofit/>
          </a:bodyPr>
          <a:lstStyle/>
          <a:p>
            <a:pPr marL="342900" indent="-228600" algn="l">
              <a:buFont typeface="Arial" panose="020B0604020202020204" pitchFamily="34" charset="0"/>
              <a:buChar char="•"/>
            </a:pPr>
            <a:r>
              <a:rPr lang="en-US" sz="2000" dirty="0"/>
              <a:t>How MERN stack works and how to Implement MERN </a:t>
            </a:r>
          </a:p>
          <a:p>
            <a:pPr marL="342900" indent="-228600" algn="l">
              <a:buFont typeface="Arial" panose="020B0604020202020204" pitchFamily="34" charset="0"/>
              <a:buChar char="•"/>
            </a:pPr>
            <a:r>
              <a:rPr lang="en-US" sz="2000" dirty="0" err="1"/>
              <a:t>JavaScirpt</a:t>
            </a:r>
            <a:r>
              <a:rPr lang="en-US" sz="2000" dirty="0"/>
              <a:t> – Programming &amp; OOPS</a:t>
            </a:r>
          </a:p>
          <a:p>
            <a:pPr marL="342900" indent="-228600" algn="l">
              <a:buFont typeface="Arial" panose="020B0604020202020204" pitchFamily="34" charset="0"/>
              <a:buChar char="•"/>
            </a:pPr>
            <a:r>
              <a:rPr lang="en-US" sz="2000" dirty="0"/>
              <a:t>Python Selenium Automation</a:t>
            </a:r>
          </a:p>
          <a:p>
            <a:pPr marL="342900" indent="-228600" algn="l">
              <a:buFont typeface="Arial" panose="020B0604020202020204" pitchFamily="34" charset="0"/>
              <a:buChar char="•"/>
            </a:pPr>
            <a:r>
              <a:rPr lang="en-US" sz="2000" dirty="0"/>
              <a:t>Handling Data and Database</a:t>
            </a:r>
          </a:p>
          <a:p>
            <a:pPr marL="342900" indent="-228600" algn="l">
              <a:buFont typeface="Arial" panose="020B0604020202020204" pitchFamily="34" charset="0"/>
              <a:buChar char="•"/>
            </a:pPr>
            <a:r>
              <a:rPr lang="en-US" sz="2000" dirty="0"/>
              <a:t>HTTP Requests</a:t>
            </a:r>
          </a:p>
          <a:p>
            <a:pPr marL="342900" indent="-228600" algn="l">
              <a:buFont typeface="Arial" panose="020B0604020202020204" pitchFamily="34" charset="0"/>
              <a:buChar char="•"/>
            </a:pPr>
            <a:r>
              <a:rPr lang="en-US" sz="2000" dirty="0"/>
              <a:t>Safety and Encryption (</a:t>
            </a:r>
            <a:r>
              <a:rPr lang="en-US" sz="2000" dirty="0" err="1"/>
              <a:t>bcrypt</a:t>
            </a:r>
            <a:r>
              <a:rPr lang="en-US" sz="2000" dirty="0"/>
              <a:t>, cookies, tokens)</a:t>
            </a:r>
          </a:p>
          <a:p>
            <a:pPr marL="342900" indent="-228600" algn="l">
              <a:buFont typeface="Arial" panose="020B0604020202020204" pitchFamily="34" charset="0"/>
              <a:buChar char="•"/>
            </a:pPr>
            <a:endParaRPr lang="en-US" sz="2000" dirty="0"/>
          </a:p>
          <a:p>
            <a:pPr marL="114300" algn="l"/>
            <a:r>
              <a:rPr lang="en-US" sz="2000" dirty="0"/>
              <a:t>GitHub Project Repo : </a:t>
            </a:r>
            <a:r>
              <a:rPr lang="en-IN" sz="2000" dirty="0" err="1">
                <a:hlinkClick r:id="rId2"/>
              </a:rPr>
              <a:t>harshith-chowdary</a:t>
            </a:r>
            <a:r>
              <a:rPr lang="en-IN" sz="2000" dirty="0">
                <a:hlinkClick r:id="rId2"/>
              </a:rPr>
              <a:t>/Airline-Ticket-Booking-System (github.com)</a:t>
            </a:r>
            <a:endParaRPr lang="en-US" sz="2000" dirty="0"/>
          </a:p>
          <a:p>
            <a:pPr marL="342900"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01402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DC65A7-5EE3-4191-8808-5A8F15B6DF78}"/>
              </a:ext>
            </a:extLst>
          </p:cNvPr>
          <p:cNvPicPr>
            <a:picLocks noChangeAspect="1"/>
          </p:cNvPicPr>
          <p:nvPr/>
        </p:nvPicPr>
        <p:blipFill rotWithShape="1">
          <a:blip r:embed="rId2">
            <a:extLst>
              <a:ext uri="{28A0092B-C50C-407E-A947-70E740481C1C}">
                <a14:useLocalDpi xmlns:a14="http://schemas.microsoft.com/office/drawing/2010/main" val="0"/>
              </a:ext>
            </a:extLst>
          </a:blip>
          <a:srcRect l="10544" r="24170" b="8176"/>
          <a:stretch/>
        </p:blipFill>
        <p:spPr>
          <a:xfrm>
            <a:off x="4230884"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565547-825E-4BAD-85AB-457C15937C78}"/>
              </a:ext>
            </a:extLst>
          </p:cNvPr>
          <p:cNvSpPr>
            <a:spLocks noGrp="1"/>
          </p:cNvSpPr>
          <p:nvPr>
            <p:ph type="ctrTitle"/>
          </p:nvPr>
        </p:nvSpPr>
        <p:spPr>
          <a:xfrm>
            <a:off x="477981" y="1122363"/>
            <a:ext cx="4023360" cy="777458"/>
          </a:xfrm>
        </p:spPr>
        <p:txBody>
          <a:bodyPr anchor="b">
            <a:normAutofit/>
          </a:bodyPr>
          <a:lstStyle/>
          <a:p>
            <a:pPr algn="l"/>
            <a:r>
              <a:rPr lang="en-US" sz="4800">
                <a:solidFill>
                  <a:schemeClr val="accent6">
                    <a:lumMod val="75000"/>
                  </a:schemeClr>
                </a:solidFill>
              </a:rPr>
              <a:t>Purpose</a:t>
            </a:r>
            <a:endParaRPr lang="en-IN" sz="4800" dirty="0">
              <a:solidFill>
                <a:schemeClr val="accent6">
                  <a:lumMod val="75000"/>
                </a:schemeClr>
              </a:solidFill>
            </a:endParaRPr>
          </a:p>
        </p:txBody>
      </p:sp>
      <p:sp>
        <p:nvSpPr>
          <p:cNvPr id="3" name="Subtitle 2">
            <a:extLst>
              <a:ext uri="{FF2B5EF4-FFF2-40B4-BE49-F238E27FC236}">
                <a16:creationId xmlns:a16="http://schemas.microsoft.com/office/drawing/2014/main" id="{BF66F1C2-40E9-4BDC-BAB1-BD7C0C68291A}"/>
              </a:ext>
            </a:extLst>
          </p:cNvPr>
          <p:cNvSpPr>
            <a:spLocks noGrp="1"/>
          </p:cNvSpPr>
          <p:nvPr>
            <p:ph type="subTitle" idx="1"/>
          </p:nvPr>
        </p:nvSpPr>
        <p:spPr>
          <a:xfrm>
            <a:off x="129039" y="2213621"/>
            <a:ext cx="4101845" cy="3328595"/>
          </a:xfrm>
        </p:spPr>
        <p:txBody>
          <a:bodyPr>
            <a:normAutofit/>
          </a:bodyPr>
          <a:lstStyle/>
          <a:p>
            <a:pPr marL="342900" indent="-342900" algn="l">
              <a:buFont typeface="Arial" panose="020B0604020202020204" pitchFamily="34" charset="0"/>
              <a:buChar char="•"/>
            </a:pPr>
            <a:r>
              <a:rPr lang="en-US" sz="2000"/>
              <a:t>After the pandemic situation everybody wants to be as safe as possible. This implies in every aspect like travelling, schools etc.</a:t>
            </a:r>
          </a:p>
          <a:p>
            <a:pPr marL="342900" indent="-342900" algn="l">
              <a:buFont typeface="Arial" panose="020B0604020202020204" pitchFamily="34" charset="0"/>
              <a:buChar char="•"/>
            </a:pPr>
            <a:r>
              <a:rPr lang="en-US" sz="2000"/>
              <a:t>So we have built an Airline Booking system which verifies vaccination status of every passenger and then confirms their ticket, making the journey of all passengers more safer.</a:t>
            </a:r>
          </a:p>
          <a:p>
            <a:pPr algn="l"/>
            <a:endParaRPr lang="en-IN" sz="2000"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07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C565-B27F-479C-9758-F26D974AD8E5}"/>
              </a:ext>
            </a:extLst>
          </p:cNvPr>
          <p:cNvSpPr>
            <a:spLocks noGrp="1"/>
          </p:cNvSpPr>
          <p:nvPr>
            <p:ph type="ctrTitle"/>
          </p:nvPr>
        </p:nvSpPr>
        <p:spPr>
          <a:xfrm>
            <a:off x="1524000" y="636311"/>
            <a:ext cx="9144000" cy="963889"/>
          </a:xfrm>
        </p:spPr>
        <p:txBody>
          <a:bodyPr/>
          <a:lstStyle/>
          <a:p>
            <a:r>
              <a:rPr lang="en-IN" dirty="0">
                <a:solidFill>
                  <a:schemeClr val="bg1">
                    <a:lumMod val="85000"/>
                  </a:schemeClr>
                </a:solidFill>
              </a:rPr>
              <a:t>IMPORTANCE OF PROJECT</a:t>
            </a:r>
          </a:p>
        </p:txBody>
      </p:sp>
      <p:sp>
        <p:nvSpPr>
          <p:cNvPr id="3" name="Subtitle 2">
            <a:extLst>
              <a:ext uri="{FF2B5EF4-FFF2-40B4-BE49-F238E27FC236}">
                <a16:creationId xmlns:a16="http://schemas.microsoft.com/office/drawing/2014/main" id="{2EF3062F-4D6E-459E-AD65-B8C8A23571D3}"/>
              </a:ext>
            </a:extLst>
          </p:cNvPr>
          <p:cNvSpPr>
            <a:spLocks noGrp="1"/>
          </p:cNvSpPr>
          <p:nvPr>
            <p:ph type="subTitle" idx="1"/>
          </p:nvPr>
        </p:nvSpPr>
        <p:spPr>
          <a:xfrm>
            <a:off x="790113" y="1864311"/>
            <a:ext cx="10857389" cy="4039339"/>
          </a:xfrm>
        </p:spPr>
        <p:txBody>
          <a:bodyPr/>
          <a:lstStyle/>
          <a:p>
            <a:pPr marL="342900" indent="-342900" algn="l">
              <a:buFont typeface="Arial" panose="020B0604020202020204" pitchFamily="34" charset="0"/>
              <a:buChar char="•"/>
            </a:pPr>
            <a:r>
              <a:rPr lang="en-IN" dirty="0">
                <a:solidFill>
                  <a:schemeClr val="bg1"/>
                </a:solidFill>
              </a:rPr>
              <a:t>The Covid-19 pandemic has created a lot of problems in airline industry.</a:t>
            </a:r>
          </a:p>
          <a:p>
            <a:pPr marL="342900" indent="-342900" algn="l">
              <a:buFont typeface="Arial" panose="020B0604020202020204" pitchFamily="34" charset="0"/>
              <a:buChar char="•"/>
            </a:pPr>
            <a:r>
              <a:rPr lang="en-IN" dirty="0">
                <a:solidFill>
                  <a:schemeClr val="bg1"/>
                </a:solidFill>
              </a:rPr>
              <a:t>Many flights have become the carriers of virus from one place to another place. Due to this many restrictions were imposed on flight journeys.</a:t>
            </a:r>
          </a:p>
          <a:p>
            <a:pPr marL="342900" indent="-342900" algn="l">
              <a:buFont typeface="Arial" panose="020B0604020202020204" pitchFamily="34" charset="0"/>
              <a:buChar char="•"/>
            </a:pPr>
            <a:r>
              <a:rPr lang="en-IN" dirty="0">
                <a:solidFill>
                  <a:schemeClr val="bg1"/>
                </a:solidFill>
              </a:rPr>
              <a:t>Passengers also were concerned about safety measures which made them hesitant to fly.</a:t>
            </a:r>
          </a:p>
          <a:p>
            <a:pPr marL="342900" indent="-342900" algn="l">
              <a:buFont typeface="Arial" panose="020B0604020202020204" pitchFamily="34" charset="0"/>
              <a:buChar char="•"/>
            </a:pPr>
            <a:r>
              <a:rPr lang="en-IN" dirty="0">
                <a:solidFill>
                  <a:schemeClr val="bg1"/>
                </a:solidFill>
              </a:rPr>
              <a:t>In sight of passenger’s safety, we have designed a prototype of Airline Ticket Booking  System which confirms the tickets of passengers only after the verification of their COVID vaccination certificates.</a:t>
            </a:r>
          </a:p>
          <a:p>
            <a:pPr marL="342900" indent="-342900" algn="l">
              <a:buFont typeface="Arial" panose="020B0604020202020204" pitchFamily="34" charset="0"/>
              <a:buChar char="•"/>
            </a:pPr>
            <a:r>
              <a:rPr lang="en-IN" dirty="0">
                <a:solidFill>
                  <a:schemeClr val="bg1"/>
                </a:solidFill>
              </a:rPr>
              <a:t>Our prototype of the airline ticket booking system is the first one to verify vaccine certificates online by scanning the QR code on the certificate.</a:t>
            </a:r>
          </a:p>
          <a:p>
            <a:pPr marL="342900" indent="-342900" algn="l">
              <a:buFont typeface="Arial" panose="020B0604020202020204" pitchFamily="34" charset="0"/>
              <a:buChar char="•"/>
            </a:pPr>
            <a:endParaRPr lang="en-IN" dirty="0">
              <a:solidFill>
                <a:schemeClr val="bg1"/>
              </a:solidFill>
            </a:endParaRPr>
          </a:p>
          <a:p>
            <a:pPr marL="342900" indent="-342900" algn="l">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74027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30"/>
                                  </p:iterate>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30"/>
                                  </p:iterate>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30"/>
                                  </p:iterate>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30"/>
                                  </p:iterate>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CE5F46-CAF0-43F4-9D3A-14CFCBF892E7}"/>
              </a:ext>
            </a:extLst>
          </p:cNvPr>
          <p:cNvPicPr>
            <a:picLocks noChangeAspect="1"/>
          </p:cNvPicPr>
          <p:nvPr/>
        </p:nvPicPr>
        <p:blipFill rotWithShape="1">
          <a:blip r:embed="rId2">
            <a:extLst>
              <a:ext uri="{28A0092B-C50C-407E-A947-70E740481C1C}">
                <a14:useLocalDpi xmlns:a14="http://schemas.microsoft.com/office/drawing/2010/main" val="0"/>
              </a:ext>
            </a:extLst>
          </a:blip>
          <a:srcRect l="21830" t="9091" r="26173" b="-1"/>
          <a:stretch/>
        </p:blipFill>
        <p:spPr>
          <a:xfrm>
            <a:off x="3523488" y="-10150"/>
            <a:ext cx="866851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6890E7-8C25-4278-A7E6-F9DBF8B82FBF}"/>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a:t>SOFTWARE FEATURES</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5929331B-E0C1-4524-8D46-E11A6EA5A5CA}"/>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marL="457200" indent="-228600" algn="l">
              <a:buFont typeface="Arial" panose="020B0604020202020204" pitchFamily="34" charset="0"/>
              <a:buChar char="•"/>
            </a:pPr>
            <a:r>
              <a:rPr lang="en-US" sz="1700" dirty="0"/>
              <a:t>Our Software provides the following features -</a:t>
            </a:r>
          </a:p>
          <a:p>
            <a:pPr marL="914400" lvl="1" indent="-228600" algn="l">
              <a:buFont typeface="Arial" panose="020B0604020202020204" pitchFamily="34" charset="0"/>
              <a:buChar char="•"/>
            </a:pPr>
            <a:r>
              <a:rPr lang="en-US" sz="1700" dirty="0"/>
              <a:t>Register</a:t>
            </a:r>
          </a:p>
          <a:p>
            <a:pPr marL="914400" lvl="1" indent="-228600" algn="l">
              <a:buFont typeface="Arial" panose="020B0604020202020204" pitchFamily="34" charset="0"/>
              <a:buChar char="•"/>
            </a:pPr>
            <a:r>
              <a:rPr lang="en-US" sz="1700" dirty="0"/>
              <a:t>Login</a:t>
            </a:r>
          </a:p>
          <a:p>
            <a:pPr marL="914400" lvl="1" indent="-228600" algn="l">
              <a:buFont typeface="Arial" panose="020B0604020202020204" pitchFamily="34" charset="0"/>
              <a:buChar char="•"/>
            </a:pPr>
            <a:r>
              <a:rPr lang="en-US" sz="1700" dirty="0"/>
              <a:t>Reset Password</a:t>
            </a:r>
          </a:p>
          <a:p>
            <a:pPr marL="914400" lvl="1" indent="-228600" algn="l">
              <a:buFont typeface="Arial" panose="020B0604020202020204" pitchFamily="34" charset="0"/>
              <a:buChar char="•"/>
            </a:pPr>
            <a:r>
              <a:rPr lang="en-US" sz="1700" dirty="0"/>
              <a:t>Profile</a:t>
            </a:r>
          </a:p>
          <a:p>
            <a:pPr marL="914400" lvl="1" indent="-228600" algn="l">
              <a:buFont typeface="Arial" panose="020B0604020202020204" pitchFamily="34" charset="0"/>
              <a:buChar char="•"/>
            </a:pPr>
            <a:r>
              <a:rPr lang="en-US" sz="1700" dirty="0"/>
              <a:t>Booking</a:t>
            </a:r>
          </a:p>
          <a:p>
            <a:pPr marL="914400" lvl="1" indent="-228600" algn="l">
              <a:buFont typeface="Arial" panose="020B0604020202020204" pitchFamily="34" charset="0"/>
              <a:buChar char="•"/>
            </a:pPr>
            <a:r>
              <a:rPr lang="en-US" sz="1700" dirty="0"/>
              <a:t>Payment</a:t>
            </a:r>
          </a:p>
          <a:p>
            <a:pPr marL="685800" lvl="1" algn="l"/>
            <a:endParaRPr lang="en-US" sz="1700" dirty="0"/>
          </a:p>
        </p:txBody>
      </p:sp>
    </p:spTree>
    <p:extLst>
      <p:ext uri="{BB962C8B-B14F-4D97-AF65-F5344CB8AC3E}">
        <p14:creationId xmlns:p14="http://schemas.microsoft.com/office/powerpoint/2010/main" val="111732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D63B0B-25BF-400B-AEA6-CA0736C596F2}"/>
              </a:ext>
            </a:extLst>
          </p:cNvPr>
          <p:cNvPicPr>
            <a:picLocks noChangeAspect="1"/>
          </p:cNvPicPr>
          <p:nvPr/>
        </p:nvPicPr>
        <p:blipFill rotWithShape="1">
          <a:blip r:embed="rId2">
            <a:extLst>
              <a:ext uri="{28A0092B-C50C-407E-A947-70E740481C1C}">
                <a14:useLocalDpi xmlns:a14="http://schemas.microsoft.com/office/drawing/2010/main" val="0"/>
              </a:ext>
            </a:extLst>
          </a:blip>
          <a:srcRect l="15591" r="18845"/>
          <a:stretch/>
        </p:blipFill>
        <p:spPr>
          <a:xfrm>
            <a:off x="2522356"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8A26F1-1AF5-47AD-8094-E5EB99F31B33}"/>
              </a:ext>
            </a:extLst>
          </p:cNvPr>
          <p:cNvSpPr>
            <a:spLocks noGrp="1"/>
          </p:cNvSpPr>
          <p:nvPr>
            <p:ph type="ctrTitle"/>
          </p:nvPr>
        </p:nvSpPr>
        <p:spPr>
          <a:xfrm>
            <a:off x="838193" y="1259770"/>
            <a:ext cx="3822189" cy="782540"/>
          </a:xfrm>
        </p:spPr>
        <p:txBody>
          <a:bodyPr vert="horz" lIns="91440" tIns="45720" rIns="91440" bIns="45720" rtlCol="0" anchor="ctr">
            <a:normAutofit/>
          </a:bodyPr>
          <a:lstStyle/>
          <a:p>
            <a:pPr algn="l"/>
            <a:r>
              <a:rPr lang="en-US" sz="4000" dirty="0">
                <a:solidFill>
                  <a:schemeClr val="bg1">
                    <a:lumMod val="65000"/>
                  </a:schemeClr>
                </a:solidFill>
              </a:rPr>
              <a:t>HOME PAGE</a:t>
            </a:r>
          </a:p>
        </p:txBody>
      </p:sp>
      <p:sp>
        <p:nvSpPr>
          <p:cNvPr id="3" name="Subtitle 2">
            <a:extLst>
              <a:ext uri="{FF2B5EF4-FFF2-40B4-BE49-F238E27FC236}">
                <a16:creationId xmlns:a16="http://schemas.microsoft.com/office/drawing/2014/main" id="{18823215-30CA-4A1E-A9AE-FFE2B9C97650}"/>
              </a:ext>
            </a:extLst>
          </p:cNvPr>
          <p:cNvSpPr>
            <a:spLocks noGrp="1"/>
          </p:cNvSpPr>
          <p:nvPr>
            <p:ph type="subTitle" idx="1"/>
          </p:nvPr>
        </p:nvSpPr>
        <p:spPr>
          <a:xfrm>
            <a:off x="838196" y="2042315"/>
            <a:ext cx="3822189" cy="3742762"/>
          </a:xfrm>
        </p:spPr>
        <p:txBody>
          <a:bodyPr vert="horz" lIns="91440" tIns="45720" rIns="91440" bIns="45720" rtlCol="0">
            <a:normAutofit lnSpcReduction="10000"/>
          </a:bodyPr>
          <a:lstStyle/>
          <a:p>
            <a:pPr marL="285750" indent="-228600" algn="l">
              <a:buFont typeface="Arial" panose="020B0604020202020204" pitchFamily="34" charset="0"/>
              <a:buChar char="•"/>
            </a:pPr>
            <a:r>
              <a:rPr lang="en-US" sz="1600" dirty="0"/>
              <a:t>As the user enters our website link he will see the home page which consists of 3 tabs on </a:t>
            </a:r>
            <a:r>
              <a:rPr lang="en-US" sz="1600" dirty="0" err="1"/>
              <a:t>NavBar</a:t>
            </a:r>
            <a:r>
              <a:rPr lang="en-US" sz="1600" dirty="0"/>
              <a:t> – Login, Profile, Contact.</a:t>
            </a:r>
          </a:p>
          <a:p>
            <a:pPr marL="285750" indent="-228600" algn="l">
              <a:buFont typeface="Arial" panose="020B0604020202020204" pitchFamily="34" charset="0"/>
              <a:buChar char="•"/>
            </a:pPr>
            <a:r>
              <a:rPr lang="en-US" sz="1600" dirty="0"/>
              <a:t>To book airplane tickets you must create an account.</a:t>
            </a:r>
          </a:p>
          <a:p>
            <a:pPr marL="285750" indent="-228600" algn="l">
              <a:buFont typeface="Arial" panose="020B0604020202020204" pitchFamily="34" charset="0"/>
              <a:buChar char="•"/>
            </a:pPr>
            <a:r>
              <a:rPr lang="en-US" sz="1600" dirty="0"/>
              <a:t>If you have an account then you can click on login page, enter your credentials, and then you can book your tickets.</a:t>
            </a:r>
          </a:p>
          <a:p>
            <a:pPr marL="285750" indent="-228600" algn="l">
              <a:buFont typeface="Arial" panose="020B0604020202020204" pitchFamily="34" charset="0"/>
              <a:buChar char="•"/>
            </a:pPr>
            <a:r>
              <a:rPr lang="en-US" sz="1600" dirty="0"/>
              <a:t>If you don’t have an account then click on the login tab and at the bottom you can see register button. Click on that button and register yourselves into the website. Now you can book tickets.</a:t>
            </a:r>
          </a:p>
          <a:p>
            <a:pPr indent="-228600" algn="l">
              <a:buFont typeface="Arial" panose="020B0604020202020204" pitchFamily="34" charset="0"/>
              <a:buChar char="•"/>
            </a:pPr>
            <a:endParaRPr lang="en-US" sz="1600" dirty="0"/>
          </a:p>
        </p:txBody>
      </p:sp>
    </p:spTree>
    <p:extLst>
      <p:ext uri="{BB962C8B-B14F-4D97-AF65-F5344CB8AC3E}">
        <p14:creationId xmlns:p14="http://schemas.microsoft.com/office/powerpoint/2010/main" val="161226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58F60D1-AEAC-4B20-A0DD-2F1B8C1C6AC2}"/>
              </a:ext>
            </a:extLst>
          </p:cNvPr>
          <p:cNvSpPr>
            <a:spLocks noGrp="1"/>
          </p:cNvSpPr>
          <p:nvPr>
            <p:ph type="body" idx="1"/>
          </p:nvPr>
        </p:nvSpPr>
        <p:spPr>
          <a:xfrm>
            <a:off x="839788" y="239698"/>
            <a:ext cx="5157787" cy="823912"/>
          </a:xfrm>
        </p:spPr>
        <p:txBody>
          <a:bodyPr/>
          <a:lstStyle/>
          <a:p>
            <a:pPr algn="ctr"/>
            <a:r>
              <a:rPr lang="en-IN" dirty="0"/>
              <a:t>LOGIN</a:t>
            </a:r>
          </a:p>
        </p:txBody>
      </p:sp>
      <p:sp>
        <p:nvSpPr>
          <p:cNvPr id="7" name="Content Placeholder 6">
            <a:extLst>
              <a:ext uri="{FF2B5EF4-FFF2-40B4-BE49-F238E27FC236}">
                <a16:creationId xmlns:a16="http://schemas.microsoft.com/office/drawing/2014/main" id="{B814AA0D-20AA-4120-BD89-32AC27315B0F}"/>
              </a:ext>
            </a:extLst>
          </p:cNvPr>
          <p:cNvSpPr>
            <a:spLocks noGrp="1"/>
          </p:cNvSpPr>
          <p:nvPr>
            <p:ph sz="half" idx="2"/>
          </p:nvPr>
        </p:nvSpPr>
        <p:spPr>
          <a:xfrm>
            <a:off x="839788" y="1305017"/>
            <a:ext cx="5157787" cy="4884646"/>
          </a:xfrm>
        </p:spPr>
        <p:txBody>
          <a:bodyPr>
            <a:normAutofit fontScale="47500" lnSpcReduction="20000"/>
          </a:bodyPr>
          <a:lstStyle/>
          <a:p>
            <a:pPr marL="342900" indent="-342900">
              <a:lnSpc>
                <a:spcPct val="120000"/>
              </a:lnSpc>
            </a:pPr>
            <a:r>
              <a:rPr lang="en-US" sz="3400" dirty="0">
                <a:latin typeface="Calibri" panose="020F0502020204030204" pitchFamily="34" charset="0"/>
                <a:cs typeface="Calibri" panose="020F0502020204030204" pitchFamily="34" charset="0"/>
              </a:rPr>
              <a:t>The user has to click on the Login tab and  login to website </a:t>
            </a:r>
            <a:r>
              <a:rPr lang="en-US" sz="3400" dirty="0" err="1">
                <a:latin typeface="Calibri" panose="020F0502020204030204" pitchFamily="34" charset="0"/>
                <a:cs typeface="Calibri" panose="020F0502020204030204" pitchFamily="34" charset="0"/>
              </a:rPr>
              <a:t>inorder</a:t>
            </a:r>
            <a:r>
              <a:rPr lang="en-US" sz="3400" dirty="0">
                <a:latin typeface="Calibri" panose="020F0502020204030204" pitchFamily="34" charset="0"/>
                <a:cs typeface="Calibri" panose="020F0502020204030204" pitchFamily="34" charset="0"/>
              </a:rPr>
              <a:t> to avail all features.</a:t>
            </a:r>
          </a:p>
          <a:p>
            <a:pPr marL="342900" indent="-342900">
              <a:lnSpc>
                <a:spcPct val="120000"/>
              </a:lnSpc>
            </a:pPr>
            <a:r>
              <a:rPr lang="en-US" sz="3400" dirty="0">
                <a:latin typeface="Calibri" panose="020F0502020204030204" pitchFamily="34" charset="0"/>
                <a:cs typeface="Calibri" panose="020F0502020204030204" pitchFamily="34" charset="0"/>
              </a:rPr>
              <a:t>If user is already registered customer then he/she can directly enter his credentials and login to our website.</a:t>
            </a:r>
          </a:p>
          <a:p>
            <a:pPr marL="342900" indent="-342900">
              <a:lnSpc>
                <a:spcPct val="120000"/>
              </a:lnSpc>
            </a:pPr>
            <a:r>
              <a:rPr lang="en-US" sz="3400" dirty="0">
                <a:latin typeface="Calibri" panose="020F0502020204030204" pitchFamily="34" charset="0"/>
                <a:cs typeface="Calibri" panose="020F0502020204030204" pitchFamily="34" charset="0"/>
              </a:rPr>
              <a:t>First he has to enter his Username.</a:t>
            </a:r>
          </a:p>
          <a:p>
            <a:pPr marL="342900" indent="-342900">
              <a:lnSpc>
                <a:spcPct val="120000"/>
              </a:lnSpc>
            </a:pPr>
            <a:r>
              <a:rPr lang="en-US" sz="3400" dirty="0">
                <a:latin typeface="Calibri" panose="020F0502020204030204" pitchFamily="34" charset="0"/>
                <a:cs typeface="Calibri" panose="020F0502020204030204" pitchFamily="34" charset="0"/>
              </a:rPr>
              <a:t>If the username doesn’t exist then an appropriate message will be displayed</a:t>
            </a:r>
          </a:p>
          <a:p>
            <a:pPr marL="342900" indent="-342900">
              <a:lnSpc>
                <a:spcPct val="120000"/>
              </a:lnSpc>
            </a:pPr>
            <a:r>
              <a:rPr lang="en-US" sz="3400" dirty="0">
                <a:latin typeface="Calibri" panose="020F0502020204030204" pitchFamily="34" charset="0"/>
                <a:cs typeface="Calibri" panose="020F0502020204030204" pitchFamily="34" charset="0"/>
              </a:rPr>
              <a:t>If the username exist then the page changes and now he should enter the password.</a:t>
            </a:r>
          </a:p>
          <a:p>
            <a:pPr marL="342900" indent="-342900">
              <a:lnSpc>
                <a:spcPct val="120000"/>
              </a:lnSpc>
            </a:pPr>
            <a:r>
              <a:rPr lang="en-US" sz="3400" dirty="0">
                <a:latin typeface="Calibri" panose="020F0502020204030204" pitchFamily="34" charset="0"/>
                <a:cs typeface="Calibri" panose="020F0502020204030204" pitchFamily="34" charset="0"/>
              </a:rPr>
              <a:t> If the password entered is wrong then an appropriate message will be displayed.</a:t>
            </a:r>
          </a:p>
          <a:p>
            <a:pPr marL="342900" indent="-342900">
              <a:lnSpc>
                <a:spcPct val="120000"/>
              </a:lnSpc>
            </a:pPr>
            <a:r>
              <a:rPr lang="en-US" sz="3400" dirty="0">
                <a:latin typeface="Calibri" panose="020F0502020204030204" pitchFamily="34" charset="0"/>
                <a:cs typeface="Calibri" panose="020F0502020204030204" pitchFamily="34" charset="0"/>
              </a:rPr>
              <a:t>If the user enters a correct password then he will be directed to profile page</a:t>
            </a:r>
            <a:r>
              <a:rPr lang="en-US" sz="3400" dirty="0"/>
              <a:t>.</a:t>
            </a:r>
          </a:p>
          <a:p>
            <a:endParaRPr lang="en-IN" dirty="0"/>
          </a:p>
        </p:txBody>
      </p:sp>
      <p:sp>
        <p:nvSpPr>
          <p:cNvPr id="8" name="Text Placeholder 7">
            <a:extLst>
              <a:ext uri="{FF2B5EF4-FFF2-40B4-BE49-F238E27FC236}">
                <a16:creationId xmlns:a16="http://schemas.microsoft.com/office/drawing/2014/main" id="{D2F823C1-C093-4010-AEB9-2154D6674051}"/>
              </a:ext>
            </a:extLst>
          </p:cNvPr>
          <p:cNvSpPr>
            <a:spLocks noGrp="1"/>
          </p:cNvSpPr>
          <p:nvPr>
            <p:ph type="body" sz="quarter" idx="3"/>
          </p:nvPr>
        </p:nvSpPr>
        <p:spPr>
          <a:xfrm>
            <a:off x="6169024" y="239697"/>
            <a:ext cx="5183188" cy="823912"/>
          </a:xfrm>
        </p:spPr>
        <p:txBody>
          <a:bodyPr/>
          <a:lstStyle/>
          <a:p>
            <a:pPr algn="ctr"/>
            <a:r>
              <a:rPr lang="en-IN" dirty="0"/>
              <a:t>REGISTER</a:t>
            </a:r>
          </a:p>
        </p:txBody>
      </p:sp>
      <p:sp>
        <p:nvSpPr>
          <p:cNvPr id="9" name="Content Placeholder 8">
            <a:extLst>
              <a:ext uri="{FF2B5EF4-FFF2-40B4-BE49-F238E27FC236}">
                <a16:creationId xmlns:a16="http://schemas.microsoft.com/office/drawing/2014/main" id="{F7E733C6-E3A4-4672-B20B-9805B5555CD0}"/>
              </a:ext>
            </a:extLst>
          </p:cNvPr>
          <p:cNvSpPr>
            <a:spLocks noGrp="1"/>
          </p:cNvSpPr>
          <p:nvPr>
            <p:ph sz="quarter" idx="4"/>
          </p:nvPr>
        </p:nvSpPr>
        <p:spPr>
          <a:xfrm>
            <a:off x="6172200" y="1305017"/>
            <a:ext cx="5183188" cy="4884646"/>
          </a:xfrm>
        </p:spPr>
        <p:txBody>
          <a:bodyPr>
            <a:normAutofit fontScale="47500" lnSpcReduction="20000"/>
          </a:bodyPr>
          <a:lstStyle/>
          <a:p>
            <a:pPr marL="285750" indent="-285750">
              <a:lnSpc>
                <a:spcPct val="120000"/>
              </a:lnSpc>
            </a:pPr>
            <a:r>
              <a:rPr lang="en-IN" sz="3500" dirty="0">
                <a:latin typeface="Calibri" panose="020F0502020204030204" pitchFamily="34" charset="0"/>
                <a:cs typeface="Calibri" panose="020F0502020204030204" pitchFamily="34" charset="0"/>
              </a:rPr>
              <a:t>If the user is a new customer then he must create an account to avail all features.</a:t>
            </a:r>
          </a:p>
          <a:p>
            <a:pPr marL="285750" indent="-285750"/>
            <a:r>
              <a:rPr lang="en-IN" sz="3500" dirty="0">
                <a:latin typeface="Calibri" panose="020F0502020204030204" pitchFamily="34" charset="0"/>
                <a:cs typeface="Calibri" panose="020F0502020204030204" pitchFamily="34" charset="0"/>
              </a:rPr>
              <a:t>To register, first click on the login tab.</a:t>
            </a:r>
          </a:p>
          <a:p>
            <a:pPr marL="285750" indent="-285750">
              <a:lnSpc>
                <a:spcPct val="120000"/>
              </a:lnSpc>
            </a:pPr>
            <a:r>
              <a:rPr lang="en-IN" sz="3500" dirty="0">
                <a:latin typeface="Calibri" panose="020F0502020204030204" pitchFamily="34" charset="0"/>
                <a:cs typeface="Calibri" panose="020F0502020204030204" pitchFamily="34" charset="0"/>
              </a:rPr>
              <a:t>At the bottom you can see a register button. Click on it.</a:t>
            </a:r>
          </a:p>
          <a:p>
            <a:pPr marL="285750" indent="-285750"/>
            <a:r>
              <a:rPr lang="en-IN" sz="3500" dirty="0">
                <a:latin typeface="Calibri" panose="020F0502020204030204" pitchFamily="34" charset="0"/>
                <a:cs typeface="Calibri" panose="020F0502020204030204" pitchFamily="34" charset="0"/>
              </a:rPr>
              <a:t>There you need to fill 3 boxes</a:t>
            </a:r>
          </a:p>
          <a:p>
            <a:pPr marL="914400" lvl="1" indent="-457200">
              <a:buFont typeface="+mj-lt"/>
              <a:buAutoNum type="arabicParenR"/>
            </a:pPr>
            <a:r>
              <a:rPr lang="en-IN" sz="3300" dirty="0">
                <a:latin typeface="Calibri" panose="020F0502020204030204" pitchFamily="34" charset="0"/>
                <a:cs typeface="Calibri" panose="020F0502020204030204" pitchFamily="34" charset="0"/>
              </a:rPr>
              <a:t>Username</a:t>
            </a:r>
          </a:p>
          <a:p>
            <a:pPr marL="914400" lvl="1" indent="-457200">
              <a:buFont typeface="+mj-lt"/>
              <a:buAutoNum type="arabicParenR"/>
            </a:pPr>
            <a:r>
              <a:rPr lang="en-IN" sz="3300" dirty="0">
                <a:latin typeface="Calibri" panose="020F0502020204030204" pitchFamily="34" charset="0"/>
                <a:cs typeface="Calibri" panose="020F0502020204030204" pitchFamily="34" charset="0"/>
              </a:rPr>
              <a:t>Password</a:t>
            </a:r>
          </a:p>
          <a:p>
            <a:pPr marL="914400" lvl="1" indent="-457200">
              <a:buFont typeface="+mj-lt"/>
              <a:buAutoNum type="arabicParenR"/>
            </a:pPr>
            <a:r>
              <a:rPr lang="en-IN" sz="3300" dirty="0">
                <a:latin typeface="Calibri" panose="020F0502020204030204" pitchFamily="34" charset="0"/>
                <a:cs typeface="Calibri" panose="020F0502020204030204" pitchFamily="34" charset="0"/>
              </a:rPr>
              <a:t>Email id</a:t>
            </a:r>
          </a:p>
          <a:p>
            <a:pPr marL="285750" indent="-285750">
              <a:lnSpc>
                <a:spcPct val="120000"/>
              </a:lnSpc>
            </a:pPr>
            <a:r>
              <a:rPr lang="en-IN" sz="3500" dirty="0">
                <a:latin typeface="Calibri" panose="020F0502020204030204" pitchFamily="34" charset="0"/>
                <a:cs typeface="Calibri" panose="020F0502020204030204" pitchFamily="34" charset="0"/>
              </a:rPr>
              <a:t>If the Username matches with that of existing one of other user then “user already exists” message pops up.</a:t>
            </a:r>
          </a:p>
          <a:p>
            <a:pPr marL="285750" indent="-285750">
              <a:lnSpc>
                <a:spcPct val="120000"/>
              </a:lnSpc>
            </a:pPr>
            <a:r>
              <a:rPr lang="en-IN" sz="3500" dirty="0">
                <a:latin typeface="Calibri" panose="020F0502020204030204" pitchFamily="34" charset="0"/>
                <a:cs typeface="Calibri" panose="020F0502020204030204" pitchFamily="34" charset="0"/>
              </a:rPr>
              <a:t>If the email id matches with that of an existing one’s then  “email already registered” message pops up.</a:t>
            </a:r>
          </a:p>
          <a:p>
            <a:pPr marL="285750" indent="-285750">
              <a:lnSpc>
                <a:spcPct val="120000"/>
              </a:lnSpc>
            </a:pPr>
            <a:r>
              <a:rPr lang="en-IN" sz="3500" dirty="0">
                <a:latin typeface="Calibri" panose="020F0502020204030204" pitchFamily="34" charset="0"/>
                <a:cs typeface="Calibri" panose="020F0502020204030204" pitchFamily="34" charset="0"/>
              </a:rPr>
              <a:t>If there’s no such issue then you are successfully registered and you will be redirected to profile page.</a:t>
            </a:r>
          </a:p>
          <a:p>
            <a:endParaRPr lang="en-IN" dirty="0"/>
          </a:p>
        </p:txBody>
      </p:sp>
    </p:spTree>
    <p:extLst>
      <p:ext uri="{BB962C8B-B14F-4D97-AF65-F5344CB8AC3E}">
        <p14:creationId xmlns:p14="http://schemas.microsoft.com/office/powerpoint/2010/main" val="58154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
                                            <p:txEl>
                                              <p:pRg st="0" end="0"/>
                                            </p:txEl>
                                          </p:spTgt>
                                        </p:tgtEl>
                                        <p:attrNameLst>
                                          <p:attrName>style.visibility</p:attrName>
                                        </p:attrNameLst>
                                      </p:cBhvr>
                                      <p:to>
                                        <p:strVal val="visible"/>
                                      </p:to>
                                    </p:set>
                                    <p:animEffect transition="in" filter="fade">
                                      <p:cBhvr>
                                        <p:cTn id="56" dur="1000"/>
                                        <p:tgtEl>
                                          <p:spTgt spid="9">
                                            <p:txEl>
                                              <p:pRg st="0" end="0"/>
                                            </p:txEl>
                                          </p:spTgt>
                                        </p:tgtEl>
                                      </p:cBhvr>
                                    </p:animEffect>
                                    <p:anim calcmode="lin" valueType="num">
                                      <p:cBhvr>
                                        <p:cTn id="5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9">
                                            <p:txEl>
                                              <p:pRg st="1" end="1"/>
                                            </p:txEl>
                                          </p:spTgt>
                                        </p:tgtEl>
                                        <p:attrNameLst>
                                          <p:attrName>style.visibility</p:attrName>
                                        </p:attrNameLst>
                                      </p:cBhvr>
                                      <p:to>
                                        <p:strVal val="visible"/>
                                      </p:to>
                                    </p:set>
                                    <p:animEffect transition="in" filter="fade">
                                      <p:cBhvr>
                                        <p:cTn id="63" dur="1000"/>
                                        <p:tgtEl>
                                          <p:spTgt spid="9">
                                            <p:txEl>
                                              <p:pRg st="1" end="1"/>
                                            </p:txEl>
                                          </p:spTgt>
                                        </p:tgtEl>
                                      </p:cBhvr>
                                    </p:animEffect>
                                    <p:anim calcmode="lin" valueType="num">
                                      <p:cBhvr>
                                        <p:cTn id="6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9">
                                            <p:txEl>
                                              <p:pRg st="2" end="2"/>
                                            </p:txEl>
                                          </p:spTgt>
                                        </p:tgtEl>
                                        <p:attrNameLst>
                                          <p:attrName>style.visibility</p:attrName>
                                        </p:attrNameLst>
                                      </p:cBhvr>
                                      <p:to>
                                        <p:strVal val="visible"/>
                                      </p:to>
                                    </p:set>
                                    <p:animEffect transition="in" filter="fade">
                                      <p:cBhvr>
                                        <p:cTn id="70" dur="1000"/>
                                        <p:tgtEl>
                                          <p:spTgt spid="9">
                                            <p:txEl>
                                              <p:pRg st="2" end="2"/>
                                            </p:txEl>
                                          </p:spTgt>
                                        </p:tgtEl>
                                      </p:cBhvr>
                                    </p:animEffect>
                                    <p:anim calcmode="lin" valueType="num">
                                      <p:cBhvr>
                                        <p:cTn id="71"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2"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9">
                                            <p:txEl>
                                              <p:pRg st="3" end="3"/>
                                            </p:txEl>
                                          </p:spTgt>
                                        </p:tgtEl>
                                        <p:attrNameLst>
                                          <p:attrName>style.visibility</p:attrName>
                                        </p:attrNameLst>
                                      </p:cBhvr>
                                      <p:to>
                                        <p:strVal val="visible"/>
                                      </p:to>
                                    </p:set>
                                    <p:animEffect transition="in" filter="fade">
                                      <p:cBhvr>
                                        <p:cTn id="77" dur="1000"/>
                                        <p:tgtEl>
                                          <p:spTgt spid="9">
                                            <p:txEl>
                                              <p:pRg st="3" end="3"/>
                                            </p:txEl>
                                          </p:spTgt>
                                        </p:tgtEl>
                                      </p:cBhvr>
                                    </p:animEffect>
                                    <p:anim calcmode="lin" valueType="num">
                                      <p:cBhvr>
                                        <p:cTn id="7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
                                            <p:txEl>
                                              <p:pRg st="4" end="4"/>
                                            </p:txEl>
                                          </p:spTgt>
                                        </p:tgtEl>
                                        <p:attrNameLst>
                                          <p:attrName>style.visibility</p:attrName>
                                        </p:attrNameLst>
                                      </p:cBhvr>
                                      <p:to>
                                        <p:strVal val="visible"/>
                                      </p:to>
                                    </p:set>
                                    <p:animEffect transition="in" filter="fade">
                                      <p:cBhvr>
                                        <p:cTn id="82" dur="1000"/>
                                        <p:tgtEl>
                                          <p:spTgt spid="9">
                                            <p:txEl>
                                              <p:pRg st="4" end="4"/>
                                            </p:txEl>
                                          </p:spTgt>
                                        </p:tgtEl>
                                      </p:cBhvr>
                                    </p:animEffect>
                                    <p:anim calcmode="lin" valueType="num">
                                      <p:cBhvr>
                                        <p:cTn id="8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9">
                                            <p:txEl>
                                              <p:pRg st="5" end="5"/>
                                            </p:txEl>
                                          </p:spTgt>
                                        </p:tgtEl>
                                        <p:attrNameLst>
                                          <p:attrName>style.visibility</p:attrName>
                                        </p:attrNameLst>
                                      </p:cBhvr>
                                      <p:to>
                                        <p:strVal val="visible"/>
                                      </p:to>
                                    </p:set>
                                    <p:animEffect transition="in" filter="fade">
                                      <p:cBhvr>
                                        <p:cTn id="87" dur="1000"/>
                                        <p:tgtEl>
                                          <p:spTgt spid="9">
                                            <p:txEl>
                                              <p:pRg st="5" end="5"/>
                                            </p:txEl>
                                          </p:spTgt>
                                        </p:tgtEl>
                                      </p:cBhvr>
                                    </p:animEffect>
                                    <p:anim calcmode="lin" valueType="num">
                                      <p:cBhvr>
                                        <p:cTn id="8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8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9">
                                            <p:txEl>
                                              <p:pRg st="6" end="6"/>
                                            </p:txEl>
                                          </p:spTgt>
                                        </p:tgtEl>
                                        <p:attrNameLst>
                                          <p:attrName>style.visibility</p:attrName>
                                        </p:attrNameLst>
                                      </p:cBhvr>
                                      <p:to>
                                        <p:strVal val="visible"/>
                                      </p:to>
                                    </p:set>
                                    <p:animEffect transition="in" filter="fade">
                                      <p:cBhvr>
                                        <p:cTn id="92" dur="1000"/>
                                        <p:tgtEl>
                                          <p:spTgt spid="9">
                                            <p:txEl>
                                              <p:pRg st="6" end="6"/>
                                            </p:txEl>
                                          </p:spTgt>
                                        </p:tgtEl>
                                      </p:cBhvr>
                                    </p:animEffect>
                                    <p:anim calcmode="lin" valueType="num">
                                      <p:cBhvr>
                                        <p:cTn id="9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94"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9">
                                            <p:txEl>
                                              <p:pRg st="7" end="7"/>
                                            </p:txEl>
                                          </p:spTgt>
                                        </p:tgtEl>
                                        <p:attrNameLst>
                                          <p:attrName>style.visibility</p:attrName>
                                        </p:attrNameLst>
                                      </p:cBhvr>
                                      <p:to>
                                        <p:strVal val="visible"/>
                                      </p:to>
                                    </p:set>
                                    <p:animEffect transition="in" filter="fade">
                                      <p:cBhvr>
                                        <p:cTn id="99" dur="1000"/>
                                        <p:tgtEl>
                                          <p:spTgt spid="9">
                                            <p:txEl>
                                              <p:pRg st="7" end="7"/>
                                            </p:txEl>
                                          </p:spTgt>
                                        </p:tgtEl>
                                      </p:cBhvr>
                                    </p:animEffect>
                                    <p:anim calcmode="lin" valueType="num">
                                      <p:cBhvr>
                                        <p:cTn id="100"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101"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9">
                                            <p:txEl>
                                              <p:pRg st="8" end="8"/>
                                            </p:txEl>
                                          </p:spTgt>
                                        </p:tgtEl>
                                        <p:attrNameLst>
                                          <p:attrName>style.visibility</p:attrName>
                                        </p:attrNameLst>
                                      </p:cBhvr>
                                      <p:to>
                                        <p:strVal val="visible"/>
                                      </p:to>
                                    </p:set>
                                    <p:animEffect transition="in" filter="fade">
                                      <p:cBhvr>
                                        <p:cTn id="106" dur="1000"/>
                                        <p:tgtEl>
                                          <p:spTgt spid="9">
                                            <p:txEl>
                                              <p:pRg st="8" end="8"/>
                                            </p:txEl>
                                          </p:spTgt>
                                        </p:tgtEl>
                                      </p:cBhvr>
                                    </p:animEffect>
                                    <p:anim calcmode="lin" valueType="num">
                                      <p:cBhvr>
                                        <p:cTn id="107"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108"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9">
                                            <p:txEl>
                                              <p:pRg st="9" end="9"/>
                                            </p:txEl>
                                          </p:spTgt>
                                        </p:tgtEl>
                                        <p:attrNameLst>
                                          <p:attrName>style.visibility</p:attrName>
                                        </p:attrNameLst>
                                      </p:cBhvr>
                                      <p:to>
                                        <p:strVal val="visible"/>
                                      </p:to>
                                    </p:set>
                                    <p:animEffect transition="in" filter="fade">
                                      <p:cBhvr>
                                        <p:cTn id="113" dur="1000"/>
                                        <p:tgtEl>
                                          <p:spTgt spid="9">
                                            <p:txEl>
                                              <p:pRg st="9" end="9"/>
                                            </p:txEl>
                                          </p:spTgt>
                                        </p:tgtEl>
                                      </p:cBhvr>
                                    </p:animEffect>
                                    <p:anim calcmode="lin" valueType="num">
                                      <p:cBhvr>
                                        <p:cTn id="114"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115"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AD9613-FE23-453B-8283-FE21A551B16D}"/>
              </a:ext>
            </a:extLst>
          </p:cNvPr>
          <p:cNvSpPr>
            <a:spLocks noGrp="1"/>
          </p:cNvSpPr>
          <p:nvPr>
            <p:ph type="body" idx="1"/>
          </p:nvPr>
        </p:nvSpPr>
        <p:spPr>
          <a:xfrm>
            <a:off x="1630364" y="479582"/>
            <a:ext cx="1712912" cy="472090"/>
          </a:xfrm>
        </p:spPr>
        <p:txBody>
          <a:bodyPr/>
          <a:lstStyle/>
          <a:p>
            <a:r>
              <a:rPr lang="en-IN" dirty="0">
                <a:solidFill>
                  <a:schemeClr val="bg1">
                    <a:lumMod val="95000"/>
                  </a:schemeClr>
                </a:solidFill>
              </a:rPr>
              <a:t>PROFILE</a:t>
            </a:r>
          </a:p>
        </p:txBody>
      </p:sp>
      <p:sp>
        <p:nvSpPr>
          <p:cNvPr id="4" name="Content Placeholder 3">
            <a:extLst>
              <a:ext uri="{FF2B5EF4-FFF2-40B4-BE49-F238E27FC236}">
                <a16:creationId xmlns:a16="http://schemas.microsoft.com/office/drawing/2014/main" id="{419876D5-63B4-4646-8A5F-D2938BB733BF}"/>
              </a:ext>
            </a:extLst>
          </p:cNvPr>
          <p:cNvSpPr>
            <a:spLocks noGrp="1"/>
          </p:cNvSpPr>
          <p:nvPr>
            <p:ph sz="half" idx="2"/>
          </p:nvPr>
        </p:nvSpPr>
        <p:spPr>
          <a:xfrm>
            <a:off x="839788" y="1209291"/>
            <a:ext cx="5157787" cy="4980372"/>
          </a:xfrm>
        </p:spPr>
        <p:txBody>
          <a:bodyPr>
            <a:normAutofit fontScale="40000" lnSpcReduction="20000"/>
          </a:bodyPr>
          <a:lstStyle/>
          <a:p>
            <a:pPr marL="285750" indent="-285750">
              <a:lnSpc>
                <a:spcPct val="120000"/>
              </a:lnSpc>
            </a:pPr>
            <a:r>
              <a:rPr lang="en-IN" sz="4000" dirty="0">
                <a:solidFill>
                  <a:schemeClr val="bg1"/>
                </a:solidFill>
              </a:rPr>
              <a:t>After successful registration you will be redirected to new page where you can update the following details –</a:t>
            </a:r>
          </a:p>
          <a:p>
            <a:pPr marL="800100" lvl="1" indent="-342900">
              <a:buFont typeface="+mj-lt"/>
              <a:buAutoNum type="arabicPeriod"/>
            </a:pPr>
            <a:r>
              <a:rPr lang="en-IN" sz="4000" dirty="0">
                <a:solidFill>
                  <a:schemeClr val="bg1"/>
                </a:solidFill>
              </a:rPr>
              <a:t>First Name</a:t>
            </a:r>
          </a:p>
          <a:p>
            <a:pPr marL="800100" lvl="1" indent="-342900">
              <a:buFont typeface="+mj-lt"/>
              <a:buAutoNum type="arabicPeriod"/>
            </a:pPr>
            <a:r>
              <a:rPr lang="en-IN" sz="4000" dirty="0">
                <a:solidFill>
                  <a:schemeClr val="bg1"/>
                </a:solidFill>
              </a:rPr>
              <a:t>Last Name</a:t>
            </a:r>
          </a:p>
          <a:p>
            <a:pPr marL="800100" lvl="1" indent="-342900">
              <a:buFont typeface="+mj-lt"/>
              <a:buAutoNum type="arabicPeriod"/>
            </a:pPr>
            <a:r>
              <a:rPr lang="en-IN" sz="4000" dirty="0">
                <a:solidFill>
                  <a:schemeClr val="bg1"/>
                </a:solidFill>
              </a:rPr>
              <a:t>Mobile Number</a:t>
            </a:r>
          </a:p>
          <a:p>
            <a:pPr marL="800100" lvl="1" indent="-342900">
              <a:buFont typeface="+mj-lt"/>
              <a:buAutoNum type="arabicPeriod"/>
            </a:pPr>
            <a:r>
              <a:rPr lang="en-IN" sz="4000" dirty="0">
                <a:solidFill>
                  <a:schemeClr val="bg1"/>
                </a:solidFill>
              </a:rPr>
              <a:t>Address</a:t>
            </a:r>
          </a:p>
          <a:p>
            <a:pPr marL="800100" lvl="1" indent="-342900">
              <a:buFont typeface="+mj-lt"/>
              <a:buAutoNum type="arabicPeriod"/>
            </a:pPr>
            <a:r>
              <a:rPr lang="en-IN" sz="4000" dirty="0">
                <a:solidFill>
                  <a:schemeClr val="bg1"/>
                </a:solidFill>
              </a:rPr>
              <a:t>Profile Photo</a:t>
            </a:r>
          </a:p>
          <a:p>
            <a:pPr marL="285750" indent="-285750"/>
            <a:r>
              <a:rPr lang="en-IN" sz="4000" dirty="0">
                <a:solidFill>
                  <a:schemeClr val="bg1"/>
                </a:solidFill>
              </a:rPr>
              <a:t>It has 2 more buttons </a:t>
            </a:r>
          </a:p>
          <a:p>
            <a:pPr marL="800100" lvl="1" indent="-342900">
              <a:buFont typeface="+mj-lt"/>
              <a:buAutoNum type="arabicPeriod"/>
            </a:pPr>
            <a:r>
              <a:rPr lang="en-IN" sz="4000" dirty="0">
                <a:solidFill>
                  <a:schemeClr val="bg1"/>
                </a:solidFill>
              </a:rPr>
              <a:t>Update Profile</a:t>
            </a:r>
          </a:p>
          <a:p>
            <a:pPr marL="800100" lvl="1" indent="-342900">
              <a:buFont typeface="+mj-lt"/>
              <a:buAutoNum type="arabicPeriod"/>
            </a:pPr>
            <a:r>
              <a:rPr lang="en-IN" sz="4000" dirty="0">
                <a:solidFill>
                  <a:schemeClr val="bg1"/>
                </a:solidFill>
              </a:rPr>
              <a:t>Logout</a:t>
            </a:r>
          </a:p>
          <a:p>
            <a:pPr marL="285750" indent="-285750">
              <a:lnSpc>
                <a:spcPct val="120000"/>
              </a:lnSpc>
            </a:pPr>
            <a:r>
              <a:rPr lang="en-IN" sz="4000" dirty="0">
                <a:solidFill>
                  <a:schemeClr val="bg1"/>
                </a:solidFill>
              </a:rPr>
              <a:t>If the user clicks on update Profile button then a blank profile box will be shown where he can fill only the above details again.</a:t>
            </a:r>
          </a:p>
          <a:p>
            <a:pPr marL="285750" indent="-285750">
              <a:lnSpc>
                <a:spcPct val="120000"/>
              </a:lnSpc>
            </a:pPr>
            <a:r>
              <a:rPr lang="en-IN" sz="4000" dirty="0">
                <a:solidFill>
                  <a:schemeClr val="bg1"/>
                </a:solidFill>
              </a:rPr>
              <a:t>And after clicking the update button at last his profile will be updated with a message “” and he will be shown his updated profile.</a:t>
            </a:r>
          </a:p>
          <a:p>
            <a:pPr marL="285750" indent="-285750"/>
            <a:r>
              <a:rPr lang="en-IN" sz="4000" dirty="0">
                <a:solidFill>
                  <a:schemeClr val="bg1"/>
                </a:solidFill>
              </a:rPr>
              <a:t>If he clicks on logout button then he will be redirected to  </a:t>
            </a:r>
          </a:p>
          <a:p>
            <a:endParaRPr lang="en-IN" dirty="0"/>
          </a:p>
        </p:txBody>
      </p:sp>
      <p:sp>
        <p:nvSpPr>
          <p:cNvPr id="5" name="Text Placeholder 4">
            <a:extLst>
              <a:ext uri="{FF2B5EF4-FFF2-40B4-BE49-F238E27FC236}">
                <a16:creationId xmlns:a16="http://schemas.microsoft.com/office/drawing/2014/main" id="{F479E20C-69A3-4B3B-8CA9-92A91A4B01BF}"/>
              </a:ext>
            </a:extLst>
          </p:cNvPr>
          <p:cNvSpPr>
            <a:spLocks noGrp="1"/>
          </p:cNvSpPr>
          <p:nvPr>
            <p:ph type="body" sz="quarter" idx="3"/>
          </p:nvPr>
        </p:nvSpPr>
        <p:spPr>
          <a:xfrm>
            <a:off x="7185027" y="482679"/>
            <a:ext cx="2949573" cy="472089"/>
          </a:xfrm>
        </p:spPr>
        <p:txBody>
          <a:bodyPr/>
          <a:lstStyle/>
          <a:p>
            <a:r>
              <a:rPr lang="en-US" dirty="0">
                <a:solidFill>
                  <a:schemeClr val="bg1">
                    <a:lumMod val="85000"/>
                  </a:schemeClr>
                </a:solidFill>
              </a:rPr>
              <a:t>UPDATE PASSWORD</a:t>
            </a:r>
            <a:endParaRPr lang="en-IN" dirty="0">
              <a:solidFill>
                <a:schemeClr val="bg1">
                  <a:lumMod val="85000"/>
                </a:schemeClr>
              </a:solidFill>
            </a:endParaRPr>
          </a:p>
        </p:txBody>
      </p:sp>
      <p:sp>
        <p:nvSpPr>
          <p:cNvPr id="6" name="Content Placeholder 5">
            <a:extLst>
              <a:ext uri="{FF2B5EF4-FFF2-40B4-BE49-F238E27FC236}">
                <a16:creationId xmlns:a16="http://schemas.microsoft.com/office/drawing/2014/main" id="{0CA04056-B081-4CA3-ADC2-E0D0084681B3}"/>
              </a:ext>
            </a:extLst>
          </p:cNvPr>
          <p:cNvSpPr>
            <a:spLocks noGrp="1"/>
          </p:cNvSpPr>
          <p:nvPr>
            <p:ph sz="quarter" idx="4"/>
          </p:nvPr>
        </p:nvSpPr>
        <p:spPr>
          <a:xfrm>
            <a:off x="6172200" y="1209291"/>
            <a:ext cx="5183188" cy="5315796"/>
          </a:xfrm>
        </p:spPr>
        <p:txBody>
          <a:bodyPr>
            <a:normAutofit fontScale="40000" lnSpcReduction="20000"/>
          </a:bodyPr>
          <a:lstStyle/>
          <a:p>
            <a:pPr marL="285750">
              <a:lnSpc>
                <a:spcPct val="120000"/>
              </a:lnSpc>
            </a:pPr>
            <a:r>
              <a:rPr lang="en-US" sz="4000" dirty="0">
                <a:solidFill>
                  <a:schemeClr val="bg1"/>
                </a:solidFill>
              </a:rPr>
              <a:t>If the user forgets his password then he can update his password.</a:t>
            </a:r>
          </a:p>
          <a:p>
            <a:pPr marL="285750">
              <a:lnSpc>
                <a:spcPct val="120000"/>
              </a:lnSpc>
            </a:pPr>
            <a:r>
              <a:rPr lang="en-US" sz="4000" dirty="0">
                <a:solidFill>
                  <a:schemeClr val="bg1"/>
                </a:solidFill>
              </a:rPr>
              <a:t>To update the password first go to home and click on login button. Enter your username. Then you are directed to a new page where actually you have to enter your password.</a:t>
            </a:r>
          </a:p>
          <a:p>
            <a:pPr marL="285750">
              <a:lnSpc>
                <a:spcPct val="120000"/>
              </a:lnSpc>
            </a:pPr>
            <a:r>
              <a:rPr lang="en-US" sz="4000" dirty="0">
                <a:solidFill>
                  <a:schemeClr val="bg1"/>
                </a:solidFill>
              </a:rPr>
              <a:t>In the same page at the bottom you can see “Recover Now” button. Click the button.</a:t>
            </a:r>
          </a:p>
          <a:p>
            <a:pPr marL="285750">
              <a:lnSpc>
                <a:spcPct val="120000"/>
              </a:lnSpc>
            </a:pPr>
            <a:r>
              <a:rPr lang="en-US" sz="4000" dirty="0">
                <a:solidFill>
                  <a:schemeClr val="bg1"/>
                </a:solidFill>
              </a:rPr>
              <a:t>Now user is directed to a new page where he needs to enter the OTP which is sent by system to his email id.</a:t>
            </a:r>
          </a:p>
          <a:p>
            <a:pPr marL="285750">
              <a:lnSpc>
                <a:spcPct val="120000"/>
              </a:lnSpc>
            </a:pPr>
            <a:r>
              <a:rPr lang="en-US" sz="4000" dirty="0">
                <a:solidFill>
                  <a:schemeClr val="bg1"/>
                </a:solidFill>
              </a:rPr>
              <a:t>If the OTP doesn’t match then message ”” pops up.</a:t>
            </a:r>
          </a:p>
          <a:p>
            <a:pPr marL="285750">
              <a:lnSpc>
                <a:spcPct val="120000"/>
              </a:lnSpc>
            </a:pPr>
            <a:r>
              <a:rPr lang="en-US" sz="4000" dirty="0">
                <a:solidFill>
                  <a:schemeClr val="bg1"/>
                </a:solidFill>
              </a:rPr>
              <a:t>If the OTP matches then he will be redirected to a new page where he finds  2 boxes. In the first box have to enter your new password and in the other box you have to enter again the new password for confirmation.</a:t>
            </a:r>
          </a:p>
          <a:p>
            <a:pPr marL="285750">
              <a:lnSpc>
                <a:spcPct val="120000"/>
              </a:lnSpc>
            </a:pPr>
            <a:r>
              <a:rPr lang="en-US" sz="4000" dirty="0">
                <a:solidFill>
                  <a:schemeClr val="bg1"/>
                </a:solidFill>
              </a:rPr>
              <a:t>If the password satisfies all minimum criterion then his password is updated successfully.</a:t>
            </a:r>
          </a:p>
          <a:p>
            <a:endParaRPr lang="en-IN" dirty="0"/>
          </a:p>
        </p:txBody>
      </p:sp>
    </p:spTree>
    <p:extLst>
      <p:ext uri="{BB962C8B-B14F-4D97-AF65-F5344CB8AC3E}">
        <p14:creationId xmlns:p14="http://schemas.microsoft.com/office/powerpoint/2010/main" val="27317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1000"/>
                                        <p:tgtEl>
                                          <p:spTgt spid="4">
                                            <p:txEl>
                                              <p:pRg st="7" end="7"/>
                                            </p:txEl>
                                          </p:spTgt>
                                        </p:tgtEl>
                                      </p:cBhvr>
                                    </p:animEffect>
                                    <p:anim calcmode="lin" valueType="num">
                                      <p:cBhvr>
                                        <p:cTn id="4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1000"/>
                                        <p:tgtEl>
                                          <p:spTgt spid="4">
                                            <p:txEl>
                                              <p:pRg st="8" end="8"/>
                                            </p:txEl>
                                          </p:spTgt>
                                        </p:tgtEl>
                                      </p:cBhvr>
                                    </p:animEffect>
                                    <p:anim calcmode="lin" valueType="num">
                                      <p:cBhvr>
                                        <p:cTn id="5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1000"/>
                                        <p:tgtEl>
                                          <p:spTgt spid="4">
                                            <p:txEl>
                                              <p:pRg st="9" end="9"/>
                                            </p:txEl>
                                          </p:spTgt>
                                        </p:tgtEl>
                                      </p:cBhvr>
                                    </p:animEffect>
                                    <p:anim calcmode="lin" valueType="num">
                                      <p:cBhvr>
                                        <p:cTn id="5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10" end="10"/>
                                            </p:txEl>
                                          </p:spTgt>
                                        </p:tgtEl>
                                        <p:attrNameLst>
                                          <p:attrName>style.visibility</p:attrName>
                                        </p:attrNameLst>
                                      </p:cBhvr>
                                      <p:to>
                                        <p:strVal val="visible"/>
                                      </p:to>
                                    </p:set>
                                    <p:animEffect transition="in" filter="fade">
                                      <p:cBhvr>
                                        <p:cTn id="63" dur="1000"/>
                                        <p:tgtEl>
                                          <p:spTgt spid="4">
                                            <p:txEl>
                                              <p:pRg st="10" end="10"/>
                                            </p:txEl>
                                          </p:spTgt>
                                        </p:tgtEl>
                                      </p:cBhvr>
                                    </p:animEffect>
                                    <p:anim calcmode="lin" valueType="num">
                                      <p:cBhvr>
                                        <p:cTn id="6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1000"/>
                                        <p:tgtEl>
                                          <p:spTgt spid="4">
                                            <p:txEl>
                                              <p:pRg st="11" end="11"/>
                                            </p:txEl>
                                          </p:spTgt>
                                        </p:tgtEl>
                                      </p:cBhvr>
                                    </p:animEffect>
                                    <p:anim calcmode="lin" valueType="num">
                                      <p:cBhvr>
                                        <p:cTn id="71"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txEl>
                                              <p:pRg st="0" end="0"/>
                                            </p:txEl>
                                          </p:spTgt>
                                        </p:tgtEl>
                                        <p:attrNameLst>
                                          <p:attrName>style.visibility</p:attrName>
                                        </p:attrNameLst>
                                      </p:cBhvr>
                                      <p:to>
                                        <p:strVal val="visible"/>
                                      </p:to>
                                    </p:set>
                                    <p:animEffect transition="in" filter="fade">
                                      <p:cBhvr>
                                        <p:cTn id="77" dur="1000"/>
                                        <p:tgtEl>
                                          <p:spTgt spid="6">
                                            <p:txEl>
                                              <p:pRg st="0" end="0"/>
                                            </p:txEl>
                                          </p:spTgt>
                                        </p:tgtEl>
                                      </p:cBhvr>
                                    </p:animEffect>
                                    <p:anim calcmode="lin" valueType="num">
                                      <p:cBhvr>
                                        <p:cTn id="7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txEl>
                                              <p:pRg st="1" end="1"/>
                                            </p:txEl>
                                          </p:spTgt>
                                        </p:tgtEl>
                                        <p:attrNameLst>
                                          <p:attrName>style.visibility</p:attrName>
                                        </p:attrNameLst>
                                      </p:cBhvr>
                                      <p:to>
                                        <p:strVal val="visible"/>
                                      </p:to>
                                    </p:set>
                                    <p:animEffect transition="in" filter="fade">
                                      <p:cBhvr>
                                        <p:cTn id="84" dur="1000"/>
                                        <p:tgtEl>
                                          <p:spTgt spid="6">
                                            <p:txEl>
                                              <p:pRg st="1" end="1"/>
                                            </p:txEl>
                                          </p:spTgt>
                                        </p:tgtEl>
                                      </p:cBhvr>
                                    </p:animEffect>
                                    <p:anim calcmode="lin" valueType="num">
                                      <p:cBhvr>
                                        <p:cTn id="8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animEffect transition="in" filter="fade">
                                      <p:cBhvr>
                                        <p:cTn id="91" dur="1000"/>
                                        <p:tgtEl>
                                          <p:spTgt spid="6">
                                            <p:txEl>
                                              <p:pRg st="2" end="2"/>
                                            </p:txEl>
                                          </p:spTgt>
                                        </p:tgtEl>
                                      </p:cBhvr>
                                    </p:animEffect>
                                    <p:anim calcmode="lin" valueType="num">
                                      <p:cBhvr>
                                        <p:cTn id="9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xEl>
                                              <p:pRg st="3" end="3"/>
                                            </p:txEl>
                                          </p:spTgt>
                                        </p:tgtEl>
                                        <p:attrNameLst>
                                          <p:attrName>style.visibility</p:attrName>
                                        </p:attrNameLst>
                                      </p:cBhvr>
                                      <p:to>
                                        <p:strVal val="visible"/>
                                      </p:to>
                                    </p:set>
                                    <p:animEffect transition="in" filter="fade">
                                      <p:cBhvr>
                                        <p:cTn id="98" dur="1000"/>
                                        <p:tgtEl>
                                          <p:spTgt spid="6">
                                            <p:txEl>
                                              <p:pRg st="3" end="3"/>
                                            </p:txEl>
                                          </p:spTgt>
                                        </p:tgtEl>
                                      </p:cBhvr>
                                    </p:animEffect>
                                    <p:anim calcmode="lin" valueType="num">
                                      <p:cBhvr>
                                        <p:cTn id="9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0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6">
                                            <p:txEl>
                                              <p:pRg st="4" end="4"/>
                                            </p:txEl>
                                          </p:spTgt>
                                        </p:tgtEl>
                                        <p:attrNameLst>
                                          <p:attrName>style.visibility</p:attrName>
                                        </p:attrNameLst>
                                      </p:cBhvr>
                                      <p:to>
                                        <p:strVal val="visible"/>
                                      </p:to>
                                    </p:set>
                                    <p:animEffect transition="in" filter="fade">
                                      <p:cBhvr>
                                        <p:cTn id="105" dur="1000"/>
                                        <p:tgtEl>
                                          <p:spTgt spid="6">
                                            <p:txEl>
                                              <p:pRg st="4" end="4"/>
                                            </p:txEl>
                                          </p:spTgt>
                                        </p:tgtEl>
                                      </p:cBhvr>
                                    </p:animEffect>
                                    <p:anim calcmode="lin" valueType="num">
                                      <p:cBhvr>
                                        <p:cTn id="10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0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6">
                                            <p:txEl>
                                              <p:pRg st="5" end="5"/>
                                            </p:txEl>
                                          </p:spTgt>
                                        </p:tgtEl>
                                        <p:attrNameLst>
                                          <p:attrName>style.visibility</p:attrName>
                                        </p:attrNameLst>
                                      </p:cBhvr>
                                      <p:to>
                                        <p:strVal val="visible"/>
                                      </p:to>
                                    </p:set>
                                    <p:animEffect transition="in" filter="fade">
                                      <p:cBhvr>
                                        <p:cTn id="112" dur="1000"/>
                                        <p:tgtEl>
                                          <p:spTgt spid="6">
                                            <p:txEl>
                                              <p:pRg st="5" end="5"/>
                                            </p:txEl>
                                          </p:spTgt>
                                        </p:tgtEl>
                                      </p:cBhvr>
                                    </p:animEffect>
                                    <p:anim calcmode="lin" valueType="num">
                                      <p:cBhvr>
                                        <p:cTn id="11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1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6">
                                            <p:txEl>
                                              <p:pRg st="6" end="6"/>
                                            </p:txEl>
                                          </p:spTgt>
                                        </p:tgtEl>
                                        <p:attrNameLst>
                                          <p:attrName>style.visibility</p:attrName>
                                        </p:attrNameLst>
                                      </p:cBhvr>
                                      <p:to>
                                        <p:strVal val="visible"/>
                                      </p:to>
                                    </p:set>
                                    <p:animEffect transition="in" filter="fade">
                                      <p:cBhvr>
                                        <p:cTn id="119" dur="1000"/>
                                        <p:tgtEl>
                                          <p:spTgt spid="6">
                                            <p:txEl>
                                              <p:pRg st="6" end="6"/>
                                            </p:txEl>
                                          </p:spTgt>
                                        </p:tgtEl>
                                      </p:cBhvr>
                                    </p:animEffect>
                                    <p:anim calcmode="lin" valueType="num">
                                      <p:cBhvr>
                                        <p:cTn id="12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2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D065FEC-2CA4-4CA3-987E-B922CCF881C6}"/>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kern="1200">
                <a:solidFill>
                  <a:schemeClr val="tx1"/>
                </a:solidFill>
                <a:latin typeface="+mj-lt"/>
                <a:ea typeface="+mj-ea"/>
                <a:cs typeface="+mj-cs"/>
              </a:rPr>
              <a:t> BOOK FLIGHT TICKETS</a:t>
            </a:r>
          </a:p>
        </p:txBody>
      </p:sp>
      <p:sp>
        <p:nvSpPr>
          <p:cNvPr id="32" name="Freeform: Shape 3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D0CD0882-57A7-4F10-A113-97D8DC9C1AED}"/>
              </a:ext>
            </a:extLst>
          </p:cNvPr>
          <p:cNvSpPr>
            <a:spLocks noGrp="1"/>
          </p:cNvSpPr>
          <p:nvPr>
            <p:ph type="body" sz="half" idx="2"/>
          </p:nvPr>
        </p:nvSpPr>
        <p:spPr>
          <a:xfrm>
            <a:off x="838200" y="1825625"/>
            <a:ext cx="5393361" cy="4351338"/>
          </a:xfrm>
        </p:spPr>
        <p:txBody>
          <a:bodyPr vert="horz" lIns="91440" tIns="45720" rIns="91440" bIns="45720" rtlCol="0">
            <a:normAutofit/>
          </a:bodyPr>
          <a:lstStyle/>
          <a:p>
            <a:pPr marL="285750" indent="-228600">
              <a:buFont typeface="Arial" panose="020B0604020202020204" pitchFamily="34" charset="0"/>
              <a:buChar char="•"/>
            </a:pPr>
            <a:r>
              <a:rPr lang="en-US" dirty="0"/>
              <a:t>After successful login to the website the user now can book flight tickets.</a:t>
            </a:r>
          </a:p>
          <a:p>
            <a:pPr marL="285750" indent="-228600">
              <a:buFont typeface="Arial" panose="020B0604020202020204" pitchFamily="34" charset="0"/>
              <a:buChar char="•"/>
            </a:pPr>
            <a:r>
              <a:rPr lang="en-US" dirty="0"/>
              <a:t>In the booking ticket page user has to select the destination and boarding airports, date of journey, number of adults, children, elders who will be traveling, Ticket class. </a:t>
            </a:r>
          </a:p>
          <a:p>
            <a:pPr marL="285750" indent="-228600">
              <a:buFont typeface="Arial" panose="020B0604020202020204" pitchFamily="34" charset="0"/>
              <a:buChar char="•"/>
            </a:pPr>
            <a:r>
              <a:rPr lang="en-US" dirty="0"/>
              <a:t>Then user has to enter Name, E-mail id and  </a:t>
            </a:r>
            <a:r>
              <a:rPr lang="en-US" dirty="0" err="1"/>
              <a:t>cowin</a:t>
            </a:r>
            <a:r>
              <a:rPr lang="en-US" dirty="0"/>
              <a:t> certificate of all the passengers travelling.</a:t>
            </a:r>
          </a:p>
          <a:p>
            <a:pPr marL="285750" indent="-228600">
              <a:buFont typeface="Arial" panose="020B0604020202020204" pitchFamily="34" charset="0"/>
              <a:buChar char="•"/>
            </a:pPr>
            <a:r>
              <a:rPr lang="en-US" dirty="0"/>
              <a:t>The system will scan the QR-code on the </a:t>
            </a:r>
            <a:r>
              <a:rPr lang="en-US" dirty="0" err="1"/>
              <a:t>covid</a:t>
            </a:r>
            <a:r>
              <a:rPr lang="en-US" dirty="0"/>
              <a:t> certificate and validates it.</a:t>
            </a:r>
          </a:p>
          <a:p>
            <a:pPr marL="285750" indent="-228600">
              <a:buFont typeface="Arial" panose="020B0604020202020204" pitchFamily="34" charset="0"/>
              <a:buChar char="•"/>
            </a:pPr>
            <a:r>
              <a:rPr lang="en-US" dirty="0"/>
              <a:t>If all the certificates are verified successfully then the user will be taken to payment gateway.</a:t>
            </a:r>
          </a:p>
          <a:p>
            <a:pPr marL="285750" indent="-228600">
              <a:buFont typeface="Arial" panose="020B0604020202020204" pitchFamily="34" charset="0"/>
              <a:buChar char="•"/>
            </a:pPr>
            <a:r>
              <a:rPr lang="en-US" dirty="0"/>
              <a:t>If any one of the certificate is held invalid then the booking will be rejected.</a:t>
            </a:r>
          </a:p>
          <a:p>
            <a:pPr indent="-228600">
              <a:buFont typeface="Arial" panose="020B0604020202020204" pitchFamily="34" charset="0"/>
              <a:buChar char="•"/>
            </a:pPr>
            <a:endParaRPr lang="en-US" dirty="0"/>
          </a:p>
          <a:p>
            <a:pPr marL="285750" indent="-228600">
              <a:buFont typeface="Arial" panose="020B0604020202020204" pitchFamily="34" charset="0"/>
              <a:buChar char="•"/>
            </a:pPr>
            <a:endParaRPr lang="en-US" dirty="0"/>
          </a:p>
        </p:txBody>
      </p:sp>
      <p:sp>
        <p:nvSpPr>
          <p:cNvPr id="34" name="Oval 3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4D131E-61EC-4CA4-AE29-6C9BB42D4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1" name="Freeform: Shape 3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3" name="Straight Connector 3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6134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0496-B193-46F0-9192-AA304EDFAE1F}"/>
              </a:ext>
            </a:extLst>
          </p:cNvPr>
          <p:cNvSpPr>
            <a:spLocks noGrp="1"/>
          </p:cNvSpPr>
          <p:nvPr>
            <p:ph type="title"/>
          </p:nvPr>
        </p:nvSpPr>
        <p:spPr>
          <a:xfrm>
            <a:off x="6630986" y="390617"/>
            <a:ext cx="4721225" cy="606334"/>
          </a:xfrm>
        </p:spPr>
        <p:txBody>
          <a:bodyPr>
            <a:noAutofit/>
          </a:bodyPr>
          <a:lstStyle/>
          <a:p>
            <a:pPr algn="ctr"/>
            <a:r>
              <a:rPr lang="en-IN" sz="4000" dirty="0">
                <a:solidFill>
                  <a:schemeClr val="bg1"/>
                </a:solidFill>
              </a:rPr>
              <a:t>PAYMENT</a:t>
            </a:r>
          </a:p>
        </p:txBody>
      </p:sp>
      <p:sp>
        <p:nvSpPr>
          <p:cNvPr id="4" name="Text Placeholder 3">
            <a:extLst>
              <a:ext uri="{FF2B5EF4-FFF2-40B4-BE49-F238E27FC236}">
                <a16:creationId xmlns:a16="http://schemas.microsoft.com/office/drawing/2014/main" id="{8B5742ED-9AC7-4097-9F75-340426E50CE0}"/>
              </a:ext>
            </a:extLst>
          </p:cNvPr>
          <p:cNvSpPr>
            <a:spLocks noGrp="1"/>
          </p:cNvSpPr>
          <p:nvPr>
            <p:ph type="body" sz="half" idx="2"/>
          </p:nvPr>
        </p:nvSpPr>
        <p:spPr>
          <a:xfrm>
            <a:off x="7088187" y="1109709"/>
            <a:ext cx="4924781" cy="5357674"/>
          </a:xfrm>
        </p:spPr>
        <p:txBody>
          <a:bodyPr>
            <a:normAutofit/>
          </a:bodyPr>
          <a:lstStyle/>
          <a:p>
            <a:pPr marL="285750" indent="-285750">
              <a:buFont typeface="Arial" panose="020B0604020202020204" pitchFamily="34" charset="0"/>
              <a:buChar char="•"/>
            </a:pPr>
            <a:r>
              <a:rPr lang="en-IN" sz="2200" dirty="0">
                <a:solidFill>
                  <a:schemeClr val="bg1"/>
                </a:solidFill>
                <a:latin typeface="Comic Sans MS" panose="030F0702030302020204" pitchFamily="66" charset="0"/>
              </a:rPr>
              <a:t>After successful verification of vaccination certificates of all the passengers the user will be taken to payment gateway.</a:t>
            </a:r>
          </a:p>
          <a:p>
            <a:pPr marL="285750" indent="-285750">
              <a:buFont typeface="Arial" panose="020B0604020202020204" pitchFamily="34" charset="0"/>
              <a:buChar char="•"/>
            </a:pPr>
            <a:r>
              <a:rPr lang="en-IN" sz="2200" dirty="0">
                <a:solidFill>
                  <a:schemeClr val="bg1"/>
                </a:solidFill>
                <a:latin typeface="Comic Sans MS" panose="030F0702030302020204" pitchFamily="66" charset="0"/>
              </a:rPr>
              <a:t>The payment gateway is made using Stripe and we can test our transactions.</a:t>
            </a:r>
          </a:p>
          <a:p>
            <a:pPr marL="285750" indent="-285750">
              <a:buFont typeface="Arial" panose="020B0604020202020204" pitchFamily="34" charset="0"/>
              <a:buChar char="•"/>
            </a:pPr>
            <a:r>
              <a:rPr lang="en-IN" sz="2200" dirty="0">
                <a:solidFill>
                  <a:schemeClr val="bg1"/>
                </a:solidFill>
                <a:latin typeface="Comic Sans MS" panose="030F0702030302020204" pitchFamily="66" charset="0"/>
              </a:rPr>
              <a:t> After Successful transactions the flight ticket details will be mailed to user which consists of source and destination airports, passenger details, flight arrival and departure timings</a:t>
            </a:r>
            <a:r>
              <a:rPr lang="en-IN" sz="2200" dirty="0">
                <a:latin typeface="Comic Sans MS" panose="030F0702030302020204" pitchFamily="66" charset="0"/>
              </a:rPr>
              <a:t>.</a:t>
            </a:r>
          </a:p>
        </p:txBody>
      </p:sp>
    </p:spTree>
    <p:extLst>
      <p:ext uri="{BB962C8B-B14F-4D97-AF65-F5344CB8AC3E}">
        <p14:creationId xmlns:p14="http://schemas.microsoft.com/office/powerpoint/2010/main" val="162325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1333</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Comic Sans MS</vt:lpstr>
      <vt:lpstr>Office Theme</vt:lpstr>
      <vt:lpstr>AIRLINE TICKET BOOKING AND CONFIRMATION SYSTEM</vt:lpstr>
      <vt:lpstr>Purpose</vt:lpstr>
      <vt:lpstr>IMPORTANCE OF PROJECT</vt:lpstr>
      <vt:lpstr>SOFTWARE FEATURES</vt:lpstr>
      <vt:lpstr>HOME PAGE</vt:lpstr>
      <vt:lpstr>PowerPoint Presentation</vt:lpstr>
      <vt:lpstr>PowerPoint Presentation</vt:lpstr>
      <vt:lpstr> BOOK FLIGHT TICKETS</vt:lpstr>
      <vt:lpstr>PAYMENT</vt:lpstr>
      <vt:lpstr>CHALLENGES</vt:lpstr>
      <vt:lpstr>PowerPoint Presentation</vt:lpstr>
      <vt:lpstr>WHY MERN STACK?</vt:lpstr>
      <vt:lpstr>IMPROVEMENTS</vt:lpstr>
      <vt:lpstr>CONTRIBUTIONS</vt:lpstr>
      <vt:lpstr>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BOOKING AND CONFIRMATION SYSTEM</dc:title>
  <dc:creator>nihit</dc:creator>
  <cp:lastModifiedBy>Meduri Harshith Chowdary</cp:lastModifiedBy>
  <cp:revision>25</cp:revision>
  <dcterms:created xsi:type="dcterms:W3CDTF">2023-04-08T21:32:33Z</dcterms:created>
  <dcterms:modified xsi:type="dcterms:W3CDTF">2023-04-11T12:36:04Z</dcterms:modified>
</cp:coreProperties>
</file>